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 id="2147483760" r:id="rId2"/>
  </p:sldMasterIdLst>
  <p:notesMasterIdLst>
    <p:notesMasterId r:id="rId16"/>
  </p:notesMasterIdLst>
  <p:handoutMasterIdLst>
    <p:handoutMasterId r:id="rId17"/>
  </p:handoutMasterIdLst>
  <p:sldIdLst>
    <p:sldId id="490" r:id="rId3"/>
    <p:sldId id="480" r:id="rId4"/>
    <p:sldId id="481" r:id="rId5"/>
    <p:sldId id="482" r:id="rId6"/>
    <p:sldId id="447" r:id="rId7"/>
    <p:sldId id="478" r:id="rId8"/>
    <p:sldId id="418" r:id="rId9"/>
    <p:sldId id="489" r:id="rId10"/>
    <p:sldId id="410" r:id="rId11"/>
    <p:sldId id="411" r:id="rId12"/>
    <p:sldId id="491" r:id="rId13"/>
    <p:sldId id="492" r:id="rId14"/>
    <p:sldId id="327" r:id="rId15"/>
  </p:sldIdLst>
  <p:sldSz cx="9144000" cy="5143500" type="screen16x9"/>
  <p:notesSz cx="9309100" cy="7023100"/>
  <p:defaultTextStyle>
    <a:defPPr>
      <a:defRPr lang="en-CA"/>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350">
          <p15:clr>
            <a:srgbClr val="A4A3A4"/>
          </p15:clr>
        </p15:guide>
        <p15:guide id="4" orient="horz" pos="940">
          <p15:clr>
            <a:srgbClr val="A4A3A4"/>
          </p15:clr>
        </p15:guide>
        <p15:guide id="5" orient="horz" pos="2935">
          <p15:clr>
            <a:srgbClr val="A4A3A4"/>
          </p15:clr>
        </p15:guide>
        <p15:guide id="6" pos="340">
          <p15:clr>
            <a:srgbClr val="A4A3A4"/>
          </p15:clr>
        </p15:guide>
        <p15:guide id="7" pos="54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DD7F9"/>
    <a:srgbClr val="0081AB"/>
    <a:srgbClr val="5FCEEA"/>
    <a:srgbClr val="36424A"/>
    <a:srgbClr val="FFFFFF"/>
    <a:srgbClr val="00AAD2"/>
    <a:srgbClr val="005072"/>
    <a:srgbClr val="77B800"/>
    <a:srgbClr val="BE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97" autoAdjust="0"/>
    <p:restoredTop sz="72779" autoAdjust="0"/>
  </p:normalViewPr>
  <p:slideViewPr>
    <p:cSldViewPr>
      <p:cViewPr varScale="1">
        <p:scale>
          <a:sx n="75" d="100"/>
          <a:sy n="75" d="100"/>
        </p:scale>
        <p:origin x="1124" y="36"/>
      </p:cViewPr>
      <p:guideLst>
        <p:guide orient="horz" pos="1620"/>
        <p:guide pos="2880"/>
        <p:guide orient="horz" pos="350"/>
        <p:guide orient="horz" pos="940"/>
        <p:guide orient="horz" pos="2935"/>
        <p:guide pos="340"/>
        <p:guide pos="5420"/>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1155"/>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sz="quarter" idx="1"/>
          </p:nvPr>
        </p:nvSpPr>
        <p:spPr>
          <a:xfrm>
            <a:off x="5273003" y="0"/>
            <a:ext cx="4033943" cy="351155"/>
          </a:xfrm>
          <a:prstGeom prst="rect">
            <a:avLst/>
          </a:prstGeom>
        </p:spPr>
        <p:txBody>
          <a:bodyPr vert="horz" lIns="93324" tIns="46662" rIns="93324" bIns="46662" rtlCol="0"/>
          <a:lstStyle>
            <a:lvl1pPr algn="r">
              <a:defRPr sz="1200"/>
            </a:lvl1pPr>
          </a:lstStyle>
          <a:p>
            <a:fld id="{A6673D7D-606E-4704-8FAB-089A0546B34A}" type="datetimeFigureOut">
              <a:rPr lang="en-CA" smtClean="0"/>
              <a:t>2026-05-11</a:t>
            </a:fld>
            <a:endParaRPr lang="en-CA"/>
          </a:p>
        </p:txBody>
      </p:sp>
      <p:sp>
        <p:nvSpPr>
          <p:cNvPr id="4" name="Footer Placeholder 3"/>
          <p:cNvSpPr>
            <a:spLocks noGrp="1"/>
          </p:cNvSpPr>
          <p:nvPr>
            <p:ph type="ftr" sz="quarter" idx="2"/>
          </p:nvPr>
        </p:nvSpPr>
        <p:spPr>
          <a:xfrm>
            <a:off x="0" y="6670726"/>
            <a:ext cx="4033943" cy="351155"/>
          </a:xfrm>
          <a:prstGeom prst="rect">
            <a:avLst/>
          </a:prstGeom>
        </p:spPr>
        <p:txBody>
          <a:bodyPr vert="horz" lIns="93324" tIns="46662" rIns="93324" bIns="46662" rtlCol="0" anchor="b"/>
          <a:lstStyle>
            <a:lvl1pPr algn="l">
              <a:defRPr sz="1200"/>
            </a:lvl1pPr>
          </a:lstStyle>
          <a:p>
            <a:endParaRPr lang="en-CA"/>
          </a:p>
        </p:txBody>
      </p:sp>
      <p:sp>
        <p:nvSpPr>
          <p:cNvPr id="5" name="Slide Number Placeholder 4"/>
          <p:cNvSpPr>
            <a:spLocks noGrp="1"/>
          </p:cNvSpPr>
          <p:nvPr>
            <p:ph type="sldNum" sz="quarter" idx="3"/>
          </p:nvPr>
        </p:nvSpPr>
        <p:spPr>
          <a:xfrm>
            <a:off x="5273003" y="6670726"/>
            <a:ext cx="4033943" cy="351155"/>
          </a:xfrm>
          <a:prstGeom prst="rect">
            <a:avLst/>
          </a:prstGeom>
        </p:spPr>
        <p:txBody>
          <a:bodyPr vert="horz" lIns="93324" tIns="46662" rIns="93324" bIns="46662" rtlCol="0" anchor="b"/>
          <a:lstStyle>
            <a:lvl1pPr algn="r">
              <a:defRPr sz="1200"/>
            </a:lvl1pPr>
          </a:lstStyle>
          <a:p>
            <a:fld id="{5F2AF2C7-EC74-45D5-8E80-EDC400CCB59D}" type="slidenum">
              <a:rPr lang="en-CA" smtClean="0"/>
              <a:t>‹#›</a:t>
            </a:fld>
            <a:endParaRPr lang="en-CA"/>
          </a:p>
        </p:txBody>
      </p:sp>
    </p:spTree>
    <p:extLst>
      <p:ext uri="{BB962C8B-B14F-4D97-AF65-F5344CB8AC3E}">
        <p14:creationId xmlns:p14="http://schemas.microsoft.com/office/powerpoint/2010/main" val="116519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838" cy="3508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273675" y="0"/>
            <a:ext cx="4033838" cy="350838"/>
          </a:xfrm>
          <a:prstGeom prst="rect">
            <a:avLst/>
          </a:prstGeom>
        </p:spPr>
        <p:txBody>
          <a:bodyPr vert="horz" lIns="91440" tIns="45720" rIns="91440" bIns="45720" rtlCol="0"/>
          <a:lstStyle>
            <a:lvl1pPr algn="r">
              <a:defRPr sz="1200"/>
            </a:lvl1pPr>
          </a:lstStyle>
          <a:p>
            <a:fld id="{6FEDAA7A-9A0B-4B42-A0D7-D84671EF7CA4}" type="datetimeFigureOut">
              <a:rPr lang="en-CA" smtClean="0"/>
              <a:t>2026-05-11</a:t>
            </a:fld>
            <a:endParaRPr lang="en-CA"/>
          </a:p>
        </p:txBody>
      </p:sp>
      <p:sp>
        <p:nvSpPr>
          <p:cNvPr id="4" name="Slide Image Placeholder 3"/>
          <p:cNvSpPr>
            <a:spLocks noGrp="1" noRot="1" noChangeAspect="1"/>
          </p:cNvSpPr>
          <p:nvPr>
            <p:ph type="sldImg" idx="2"/>
          </p:nvPr>
        </p:nvSpPr>
        <p:spPr>
          <a:xfrm>
            <a:off x="2312988" y="527050"/>
            <a:ext cx="4683125" cy="2633663"/>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30275" y="3335338"/>
            <a:ext cx="7448550" cy="3160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670675"/>
            <a:ext cx="4033838" cy="350838"/>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273675" y="6670675"/>
            <a:ext cx="4033838" cy="350838"/>
          </a:xfrm>
          <a:prstGeom prst="rect">
            <a:avLst/>
          </a:prstGeom>
        </p:spPr>
        <p:txBody>
          <a:bodyPr vert="horz" lIns="91440" tIns="45720" rIns="91440" bIns="45720" rtlCol="0" anchor="b"/>
          <a:lstStyle>
            <a:lvl1pPr algn="r">
              <a:defRPr sz="1200"/>
            </a:lvl1pPr>
          </a:lstStyle>
          <a:p>
            <a:fld id="{C33E93F5-386D-46C1-AED3-8A7E51F89105}" type="slidenum">
              <a:rPr lang="en-CA" smtClean="0"/>
              <a:t>‹#›</a:t>
            </a:fld>
            <a:endParaRPr lang="en-CA"/>
          </a:p>
        </p:txBody>
      </p:sp>
    </p:spTree>
    <p:extLst>
      <p:ext uri="{BB962C8B-B14F-4D97-AF65-F5344CB8AC3E}">
        <p14:creationId xmlns:p14="http://schemas.microsoft.com/office/powerpoint/2010/main" val="38696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3E93F5-386D-46C1-AED3-8A7E51F89105}" type="slidenum">
              <a:rPr lang="en-CA" smtClean="0"/>
              <a:t>1</a:t>
            </a:fld>
            <a:endParaRPr lang="en-CA"/>
          </a:p>
        </p:txBody>
      </p:sp>
    </p:spTree>
    <p:extLst>
      <p:ext uri="{BB962C8B-B14F-4D97-AF65-F5344CB8AC3E}">
        <p14:creationId xmlns:p14="http://schemas.microsoft.com/office/powerpoint/2010/main" val="1974492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CA"/>
          </a:p>
        </p:txBody>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We’re going to spend some time on fiduciary duty, and I recognize that for many trustees this may feel like familiar territory, especially those with extensive board experience. But our interviews revealed that while most of you can articulate the concept at a high level, the application in specific decision-making contexts — particularly the TPA decision — was inconsistent. So rather than treating this as a refresher, I’d encourage you to listen for the specific ways these principles should have shown up in your recent process, and whether they did.</a:t>
            </a:r>
            <a:br>
              <a:rPr lang="en-CA" sz="1200" kern="1200" dirty="0">
                <a:solidFill>
                  <a:schemeClr val="tx1"/>
                </a:solidFill>
                <a:effectLst/>
                <a:latin typeface="+mn-lt"/>
                <a:ea typeface="+mn-ea"/>
                <a:cs typeface="+mn-cs"/>
              </a:rPr>
            </a:br>
            <a:endParaRPr lang="en-CA" dirty="0"/>
          </a:p>
        </p:txBody>
      </p:sp>
      <p:sp>
        <p:nvSpPr>
          <p:cNvPr id="4" name="Slide Number Placeholder 3"/>
          <p:cNvSpPr>
            <a:spLocks noGrp="1"/>
          </p:cNvSpPr>
          <p:nvPr>
            <p:ph type="sldNum" sz="quarter" idx="5"/>
          </p:nvPr>
        </p:nvSpPr>
        <p:spPr/>
        <p:txBody>
          <a:bodyPr/>
          <a:lstStyle/>
          <a:p>
            <a:fld id="{C33E93F5-386D-46C1-AED3-8A7E51F89105}" type="slidenum">
              <a:rPr lang="en-CA" smtClean="0"/>
              <a:t>6</a:t>
            </a:fld>
            <a:endParaRPr lang="en-CA"/>
          </a:p>
        </p:txBody>
      </p:sp>
    </p:spTree>
    <p:extLst>
      <p:ext uri="{BB962C8B-B14F-4D97-AF65-F5344CB8AC3E}">
        <p14:creationId xmlns:p14="http://schemas.microsoft.com/office/powerpoint/2010/main" val="859593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ECFDE-E6F1-91C8-25FA-E3FDD5A73C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9C00A1-6E71-ED2F-34BF-00F880CC0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F6888A-E143-CB8B-8C8A-26436047ECC9}"/>
              </a:ext>
            </a:extLst>
          </p:cNvPr>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82E9BD05-FD09-10D9-A4CE-6321497E244D}"/>
              </a:ext>
            </a:extLst>
          </p:cNvPr>
          <p:cNvSpPr>
            <a:spLocks noGrp="1"/>
          </p:cNvSpPr>
          <p:nvPr>
            <p:ph type="sldNum" sz="quarter" idx="5"/>
          </p:nvPr>
        </p:nvSpPr>
        <p:spPr/>
        <p:txBody>
          <a:bodyPr/>
          <a:lstStyle/>
          <a:p>
            <a:fld id="{C33E93F5-386D-46C1-AED3-8A7E51F89105}" type="slidenum">
              <a:rPr lang="en-CA" smtClean="0"/>
              <a:t>7</a:t>
            </a:fld>
            <a:endParaRPr lang="en-CA"/>
          </a:p>
        </p:txBody>
      </p:sp>
    </p:spTree>
    <p:extLst>
      <p:ext uri="{BB962C8B-B14F-4D97-AF65-F5344CB8AC3E}">
        <p14:creationId xmlns:p14="http://schemas.microsoft.com/office/powerpoint/2010/main" val="2800831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we will transition from the "why" to the "what“, and I’ll outline the specific powers granted by the EPPA changes in Bill 17 (part of a larger Fiscal Measures Statutes Amendment Act)</a:t>
            </a:r>
            <a:br>
              <a:rPr lang="en-US" sz="1200" kern="1200" dirty="0">
                <a:solidFill>
                  <a:schemeClr val="tx1"/>
                </a:solidFill>
                <a:effectLst/>
                <a:latin typeface="+mn-lt"/>
                <a:ea typeface="+mn-ea"/>
                <a:cs typeface="+mn-cs"/>
              </a:rPr>
            </a:b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Clarifying Benefit Reductions:</a:t>
            </a:r>
            <a:r>
              <a:rPr lang="en-US" sz="1200" kern="1200" dirty="0">
                <a:solidFill>
                  <a:schemeClr val="tx1"/>
                </a:solidFill>
                <a:effectLst/>
                <a:latin typeface="+mn-lt"/>
                <a:ea typeface="+mn-ea"/>
                <a:cs typeface="+mn-cs"/>
              </a:rPr>
              <a:t> Legislation will update general powers to specify that </a:t>
            </a:r>
            <a:r>
              <a:rPr lang="en-US" sz="1200" b="1" kern="1200" dirty="0">
                <a:solidFill>
                  <a:schemeClr val="tx1"/>
                </a:solidFill>
                <a:effectLst/>
                <a:latin typeface="+mn-lt"/>
                <a:ea typeface="+mn-ea"/>
                <a:cs typeface="+mn-cs"/>
              </a:rPr>
              <a:t>accrued benefits</a:t>
            </a:r>
            <a:r>
              <a:rPr lang="en-US" sz="1200" kern="1200" dirty="0">
                <a:solidFill>
                  <a:schemeClr val="tx1"/>
                </a:solidFill>
                <a:effectLst/>
                <a:latin typeface="+mn-lt"/>
                <a:ea typeface="+mn-ea"/>
                <a:cs typeface="+mn-cs"/>
              </a:rPr>
              <a:t> can be reduced, provided they follow the new conversion rules.</a:t>
            </a:r>
            <a:br>
              <a:rPr lang="en-US" sz="1200" kern="1200" dirty="0">
                <a:solidFill>
                  <a:schemeClr val="tx1"/>
                </a:solidFill>
                <a:effectLst/>
                <a:latin typeface="+mn-lt"/>
                <a:ea typeface="+mn-ea"/>
                <a:cs typeface="+mn-cs"/>
              </a:rPr>
            </a:br>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Expanded Conversion Power:</a:t>
            </a:r>
            <a:r>
              <a:rPr lang="en-US" sz="1200" kern="1200" dirty="0">
                <a:solidFill>
                  <a:schemeClr val="tx1"/>
                </a:solidFill>
                <a:effectLst/>
                <a:latin typeface="+mn-lt"/>
                <a:ea typeface="+mn-ea"/>
                <a:cs typeface="+mn-cs"/>
              </a:rPr>
              <a:t> CBMEPs will have legal permission to convert their </a:t>
            </a:r>
            <a:r>
              <a:rPr lang="en-US" sz="1200" b="1" kern="1200" dirty="0">
                <a:solidFill>
                  <a:schemeClr val="tx1"/>
                </a:solidFill>
                <a:effectLst/>
                <a:latin typeface="+mn-lt"/>
                <a:ea typeface="+mn-ea"/>
                <a:cs typeface="+mn-cs"/>
              </a:rPr>
              <a:t>entire plan</a:t>
            </a:r>
            <a:r>
              <a:rPr lang="en-US" sz="1200" kern="1200" dirty="0">
                <a:solidFill>
                  <a:schemeClr val="tx1"/>
                </a:solidFill>
                <a:effectLst/>
                <a:latin typeface="+mn-lt"/>
                <a:ea typeface="+mn-ea"/>
                <a:cs typeface="+mn-cs"/>
              </a:rPr>
              <a:t>—including past service—into a single TB structure.</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Strict Scope:</a:t>
            </a:r>
            <a:r>
              <a:rPr lang="en-US" sz="1200" kern="1200" dirty="0">
                <a:solidFill>
                  <a:schemeClr val="tx1"/>
                </a:solidFill>
                <a:effectLst/>
                <a:latin typeface="+mn-lt"/>
                <a:ea typeface="+mn-ea"/>
                <a:cs typeface="+mn-cs"/>
              </a:rPr>
              <a:t> These powers are not universal; they are strictly limited to </a:t>
            </a:r>
            <a:r>
              <a:rPr lang="en-US" sz="1200" b="1" kern="1200" dirty="0">
                <a:solidFill>
                  <a:schemeClr val="tx1"/>
                </a:solidFill>
                <a:effectLst/>
                <a:latin typeface="+mn-lt"/>
                <a:ea typeface="+mn-ea"/>
                <a:cs typeface="+mn-cs"/>
              </a:rPr>
              <a:t>negotiated cost plans</a:t>
            </a:r>
            <a:r>
              <a:rPr lang="en-US" sz="1200" kern="1200" dirty="0">
                <a:solidFill>
                  <a:schemeClr val="tx1"/>
                </a:solidFill>
                <a:effectLst/>
                <a:latin typeface="+mn-lt"/>
                <a:ea typeface="+mn-ea"/>
                <a:cs typeface="+mn-cs"/>
              </a:rPr>
              <a:t>.</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Alberta is essentially following in the footsteps of British Columbia, which addressed these considerations before introducing their own Act several years ago.</a:t>
            </a:r>
          </a:p>
          <a:p>
            <a:endParaRPr lang="en-CA" dirty="0"/>
          </a:p>
        </p:txBody>
      </p:sp>
      <p:sp>
        <p:nvSpPr>
          <p:cNvPr id="4" name="Slide Number Placeholder 3"/>
          <p:cNvSpPr>
            <a:spLocks noGrp="1"/>
          </p:cNvSpPr>
          <p:nvPr>
            <p:ph type="sldNum" sz="quarter" idx="5"/>
          </p:nvPr>
        </p:nvSpPr>
        <p:spPr/>
        <p:txBody>
          <a:bodyPr/>
          <a:lstStyle/>
          <a:p>
            <a:fld id="{C33E93F5-386D-46C1-AED3-8A7E51F89105}" type="slidenum">
              <a:rPr lang="en-CA" smtClean="0"/>
              <a:t>9</a:t>
            </a:fld>
            <a:endParaRPr lang="en-CA"/>
          </a:p>
        </p:txBody>
      </p:sp>
    </p:spTree>
    <p:extLst>
      <p:ext uri="{BB962C8B-B14F-4D97-AF65-F5344CB8AC3E}">
        <p14:creationId xmlns:p14="http://schemas.microsoft.com/office/powerpoint/2010/main" val="3392475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Now, moving</a:t>
            </a:r>
            <a:r>
              <a:rPr lang="en-US" sz="1200" kern="1200" dirty="0">
                <a:solidFill>
                  <a:schemeClr val="tx1"/>
                </a:solidFill>
                <a:effectLst/>
                <a:latin typeface="+mn-lt"/>
                <a:ea typeface="+mn-ea"/>
                <a:cs typeface="+mn-cs"/>
              </a:rPr>
              <a:t> away from funding structures and into the second major change around membership eligibility. It’s a "back to the future" move, reintroducing a practical standard from the pre-2014 era.</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New (Old) Standard:</a:t>
            </a:r>
            <a:r>
              <a:rPr lang="en-US" sz="1200" kern="1200" dirty="0">
                <a:solidFill>
                  <a:schemeClr val="tx1"/>
                </a:solidFill>
                <a:effectLst/>
                <a:latin typeface="+mn-lt"/>
                <a:ea typeface="+mn-ea"/>
                <a:cs typeface="+mn-cs"/>
              </a:rPr>
              <a:t> Members can become eligible after </a:t>
            </a:r>
            <a:r>
              <a:rPr lang="en-US" sz="1200" b="1" kern="1200" dirty="0">
                <a:solidFill>
                  <a:schemeClr val="tx1"/>
                </a:solidFill>
                <a:effectLst/>
                <a:latin typeface="+mn-lt"/>
                <a:ea typeface="+mn-ea"/>
                <a:cs typeface="+mn-cs"/>
              </a:rPr>
              <a:t>two consecutive years</a:t>
            </a:r>
            <a:r>
              <a:rPr lang="en-US" sz="1200" kern="1200" dirty="0">
                <a:solidFill>
                  <a:schemeClr val="tx1"/>
                </a:solidFill>
                <a:effectLst/>
                <a:latin typeface="+mn-lt"/>
                <a:ea typeface="+mn-ea"/>
                <a:cs typeface="+mn-cs"/>
              </a:rPr>
              <a:t> of employment if they work at least </a:t>
            </a:r>
            <a:r>
              <a:rPr lang="en-US" sz="1200" b="1" kern="1200" dirty="0">
                <a:solidFill>
                  <a:schemeClr val="tx1"/>
                </a:solidFill>
                <a:effectLst/>
                <a:latin typeface="+mn-lt"/>
                <a:ea typeface="+mn-ea"/>
                <a:cs typeface="+mn-cs"/>
              </a:rPr>
              <a:t>350 hours</a:t>
            </a:r>
            <a:r>
              <a:rPr lang="en-US" sz="1200" kern="1200" dirty="0">
                <a:solidFill>
                  <a:schemeClr val="tx1"/>
                </a:solidFill>
                <a:effectLst/>
                <a:latin typeface="+mn-lt"/>
                <a:ea typeface="+mn-ea"/>
                <a:cs typeface="+mn-cs"/>
              </a:rPr>
              <a:t> in each year.</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Choice and Flexibility:</a:t>
            </a:r>
            <a:r>
              <a:rPr lang="en-US" sz="1200" kern="1200" dirty="0">
                <a:solidFill>
                  <a:schemeClr val="tx1"/>
                </a:solidFill>
                <a:effectLst/>
                <a:latin typeface="+mn-lt"/>
                <a:ea typeface="+mn-ea"/>
                <a:cs typeface="+mn-cs"/>
              </a:rPr>
              <a:t> Crucially, the current </a:t>
            </a:r>
            <a:r>
              <a:rPr lang="en-US" sz="1200" b="1" kern="1200" dirty="0">
                <a:solidFill>
                  <a:schemeClr val="tx1"/>
                </a:solidFill>
                <a:effectLst/>
                <a:latin typeface="+mn-lt"/>
                <a:ea typeface="+mn-ea"/>
                <a:cs typeface="+mn-cs"/>
              </a:rPr>
              <a:t>35% of YMPE</a:t>
            </a:r>
            <a:r>
              <a:rPr lang="en-US" sz="1200" kern="1200" dirty="0">
                <a:solidFill>
                  <a:schemeClr val="tx1"/>
                </a:solidFill>
                <a:effectLst/>
                <a:latin typeface="+mn-lt"/>
                <a:ea typeface="+mn-ea"/>
                <a:cs typeface="+mn-cs"/>
              </a:rPr>
              <a:t> (Year’s Maximum Pensionable Earnings) earnings-based standard isn't going away—it remains an option for plans that prefer it.</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Sector-Specific Benefits:</a:t>
            </a:r>
            <a:r>
              <a:rPr lang="en-US" sz="1200" kern="1200" dirty="0">
                <a:solidFill>
                  <a:schemeClr val="tx1"/>
                </a:solidFill>
                <a:effectLst/>
                <a:latin typeface="+mn-lt"/>
                <a:ea typeface="+mn-ea"/>
                <a:cs typeface="+mn-cs"/>
              </a:rPr>
              <a:t> This is a win for industries where earnings can fluctuate significantly, but hours-worked data is usually already tracked and available.</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Red Tape Reduction:</a:t>
            </a:r>
            <a:r>
              <a:rPr lang="en-US" sz="1200" kern="1200" dirty="0">
                <a:solidFill>
                  <a:schemeClr val="tx1"/>
                </a:solidFill>
                <a:effectLst/>
                <a:latin typeface="+mn-lt"/>
                <a:ea typeface="+mn-ea"/>
                <a:cs typeface="+mn-cs"/>
              </a:rPr>
              <a:t> It’s also a common-sense update that simplifies administration and streamlines compliance for plan sponsors.</a:t>
            </a:r>
          </a:p>
          <a:p>
            <a:endParaRPr lang="en-US" dirty="0"/>
          </a:p>
        </p:txBody>
      </p:sp>
      <p:sp>
        <p:nvSpPr>
          <p:cNvPr id="4" name="Slide Number Placeholder 3"/>
          <p:cNvSpPr>
            <a:spLocks noGrp="1"/>
          </p:cNvSpPr>
          <p:nvPr>
            <p:ph type="sldNum" sz="quarter" idx="5"/>
          </p:nvPr>
        </p:nvSpPr>
        <p:spPr/>
        <p:txBody>
          <a:bodyPr/>
          <a:lstStyle/>
          <a:p>
            <a:fld id="{C33E93F5-386D-46C1-AED3-8A7E51F89105}" type="slidenum">
              <a:rPr lang="en-CA" smtClean="0"/>
              <a:t>10</a:t>
            </a:fld>
            <a:endParaRPr lang="en-CA"/>
          </a:p>
        </p:txBody>
      </p:sp>
    </p:spTree>
    <p:extLst>
      <p:ext uri="{BB962C8B-B14F-4D97-AF65-F5344CB8AC3E}">
        <p14:creationId xmlns:p14="http://schemas.microsoft.com/office/powerpoint/2010/main" val="3562395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91271-AC56-492F-5ADD-F6D354A23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0882E-79B8-F9A7-6108-351BA2A377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35EFF-A36C-856B-031D-854820317790}"/>
              </a:ext>
            </a:extLst>
          </p:cNvPr>
          <p:cNvSpPr>
            <a:spLocks noGrp="1"/>
          </p:cNvSpPr>
          <p:nvPr>
            <p:ph type="body" idx="1"/>
          </p:nvPr>
        </p:nvSpPr>
        <p:spPr/>
        <p:txBody>
          <a:bodyPr/>
          <a:lstStyle/>
          <a:p>
            <a:pPr marL="171450" indent="-171450">
              <a:buFont typeface="Arial" panose="020B0604020202020204" pitchFamily="34" charset="0"/>
              <a:buChar char="•"/>
            </a:pPr>
            <a:r>
              <a:rPr lang="en-CA" dirty="0"/>
              <a:t>Previous </a:t>
            </a:r>
            <a:r>
              <a:rPr lang="en-CA" dirty="0" err="1"/>
              <a:t>pfad</a:t>
            </a:r>
            <a:r>
              <a:rPr lang="en-CA" dirty="0"/>
              <a:t> volatile, went from average of 25% in 2019 to 32% in 2020, 25% in 2021, 15 % in 2022 to 16% in 2023</a:t>
            </a:r>
          </a:p>
          <a:p>
            <a:pPr marL="171450" indent="-171450">
              <a:buFont typeface="Arial" panose="020B0604020202020204" pitchFamily="34" charset="0"/>
              <a:buChar char="•"/>
            </a:pPr>
            <a:r>
              <a:rPr lang="en-CA" dirty="0"/>
              <a:t>New </a:t>
            </a:r>
            <a:r>
              <a:rPr lang="en-CA" dirty="0" err="1"/>
              <a:t>pfad</a:t>
            </a:r>
            <a:r>
              <a:rPr lang="en-CA" dirty="0"/>
              <a:t> 7.5% plus a supplementary percentage.  As of reporting for the end of last year 17 of 20 plans have filed a valuation under the new methodology and the average supplementary percent was 5.4%</a:t>
            </a:r>
          </a:p>
        </p:txBody>
      </p:sp>
      <p:sp>
        <p:nvSpPr>
          <p:cNvPr id="4" name="Slide Number Placeholder 3">
            <a:extLst>
              <a:ext uri="{FF2B5EF4-FFF2-40B4-BE49-F238E27FC236}">
                <a16:creationId xmlns:a16="http://schemas.microsoft.com/office/drawing/2014/main" id="{8C772E50-F32E-8418-979E-23D2E58FAB21}"/>
              </a:ext>
            </a:extLst>
          </p:cNvPr>
          <p:cNvSpPr>
            <a:spLocks noGrp="1"/>
          </p:cNvSpPr>
          <p:nvPr>
            <p:ph type="sldNum" sz="quarter" idx="5"/>
          </p:nvPr>
        </p:nvSpPr>
        <p:spPr/>
        <p:txBody>
          <a:bodyPr/>
          <a:lstStyle/>
          <a:p>
            <a:fld id="{C33E93F5-386D-46C1-AED3-8A7E51F89105}" type="slidenum">
              <a:rPr lang="en-CA" smtClean="0"/>
              <a:t>11</a:t>
            </a:fld>
            <a:endParaRPr lang="en-CA"/>
          </a:p>
        </p:txBody>
      </p:sp>
    </p:spTree>
    <p:extLst>
      <p:ext uri="{BB962C8B-B14F-4D97-AF65-F5344CB8AC3E}">
        <p14:creationId xmlns:p14="http://schemas.microsoft.com/office/powerpoint/2010/main" val="2911821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7D4CF-DD7E-5CF4-C7C4-F496C3F2C9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65BDF-DFD0-DCDF-FCA9-9265FEAD30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F1AA6-56F8-68D3-7094-94D604DBF5F6}"/>
              </a:ext>
            </a:extLst>
          </p:cNvPr>
          <p:cNvSpPr>
            <a:spLocks noGrp="1"/>
          </p:cNvSpPr>
          <p:nvPr>
            <p:ph type="body" idx="1"/>
          </p:nvPr>
        </p:nvSpPr>
        <p:spPr/>
        <p:txBody>
          <a:bodyPr/>
          <a:lstStyle/>
          <a:p>
            <a:pPr lvl="1">
              <a:spcBef>
                <a:spcPts val="1200"/>
              </a:spcBef>
            </a:pPr>
            <a:r>
              <a:rPr lang="en-CA" dirty="0"/>
              <a:t>CBMEPAC receive feedback on process to convert to TB </a:t>
            </a:r>
          </a:p>
          <a:p>
            <a:pPr lvl="2">
              <a:spcBef>
                <a:spcPts val="1200"/>
              </a:spcBef>
            </a:pPr>
            <a:r>
              <a:rPr lang="en-CA" dirty="0"/>
              <a:t>Should administrator consent be required for conversion?</a:t>
            </a:r>
          </a:p>
          <a:p>
            <a:pPr lvl="2">
              <a:spcBef>
                <a:spcPts val="1200"/>
              </a:spcBef>
            </a:pPr>
            <a:r>
              <a:rPr lang="en-CA" dirty="0"/>
              <a:t>Are there any other procedural requirements that should be considered for conversion? (e.g. should a vote be required</a:t>
            </a:r>
          </a:p>
        </p:txBody>
      </p:sp>
      <p:sp>
        <p:nvSpPr>
          <p:cNvPr id="4" name="Slide Number Placeholder 3">
            <a:extLst>
              <a:ext uri="{FF2B5EF4-FFF2-40B4-BE49-F238E27FC236}">
                <a16:creationId xmlns:a16="http://schemas.microsoft.com/office/drawing/2014/main" id="{9C51D2D7-7B3F-D9B1-ED82-5BD850C676FB}"/>
              </a:ext>
            </a:extLst>
          </p:cNvPr>
          <p:cNvSpPr>
            <a:spLocks noGrp="1"/>
          </p:cNvSpPr>
          <p:nvPr>
            <p:ph type="sldNum" sz="quarter" idx="5"/>
          </p:nvPr>
        </p:nvSpPr>
        <p:spPr/>
        <p:txBody>
          <a:bodyPr/>
          <a:lstStyle/>
          <a:p>
            <a:fld id="{C33E93F5-386D-46C1-AED3-8A7E51F89105}" type="slidenum">
              <a:rPr lang="en-CA" smtClean="0"/>
              <a:t>12</a:t>
            </a:fld>
            <a:endParaRPr lang="en-CA"/>
          </a:p>
        </p:txBody>
      </p:sp>
    </p:spTree>
    <p:extLst>
      <p:ext uri="{BB962C8B-B14F-4D97-AF65-F5344CB8AC3E}">
        <p14:creationId xmlns:p14="http://schemas.microsoft.com/office/powerpoint/2010/main" val="9367212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2">
                    <a:lumMod val="10000"/>
                  </a:schemeClr>
                </a:solidFill>
              </a:defRPr>
            </a:lvl1pPr>
            <a:lvl2pPr marL="742950" indent="-285750">
              <a:buFont typeface="Wingdings" panose="05000000000000000000" pitchFamily="2" charset="2"/>
              <a:buChar char="§"/>
              <a:defRPr>
                <a:solidFill>
                  <a:schemeClr val="bg2">
                    <a:lumMod val="10000"/>
                  </a:schemeClr>
                </a:solidFill>
              </a:defRPr>
            </a:lvl2pPr>
            <a:lvl3pPr marL="1143000" indent="-228600">
              <a:buFont typeface="Wingdings" panose="05000000000000000000" pitchFamily="2" charset="2"/>
              <a:buChar char="§"/>
              <a:defRPr>
                <a:solidFill>
                  <a:schemeClr val="bg2">
                    <a:lumMod val="10000"/>
                  </a:schemeClr>
                </a:solidFill>
              </a:defRPr>
            </a:lvl3pPr>
            <a:lvl4pPr marL="1600200" indent="-228600">
              <a:buFont typeface="Wingdings" panose="05000000000000000000" pitchFamily="2" charset="2"/>
              <a:buChar char="§"/>
              <a:defRPr>
                <a:solidFill>
                  <a:schemeClr val="bg2">
                    <a:lumMod val="10000"/>
                  </a:schemeClr>
                </a:solidFill>
              </a:defRPr>
            </a:lvl4pPr>
            <a:lvl5pPr marL="2057400" indent="-228600">
              <a:buFont typeface="Wingdings" panose="05000000000000000000" pitchFamily="2" charset="2"/>
              <a:buChar cha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
        <p:nvSpPr>
          <p:cNvPr id="13" name="Title 1"/>
          <p:cNvSpPr>
            <a:spLocks noGrp="1"/>
          </p:cNvSpPr>
          <p:nvPr>
            <p:ph type="title" hasCustomPrompt="1"/>
          </p:nvPr>
        </p:nvSpPr>
        <p:spPr>
          <a:xfrm>
            <a:off x="539552" y="339502"/>
            <a:ext cx="8219256" cy="519912"/>
          </a:xfrm>
        </p:spPr>
        <p:txBody>
          <a:bodyPr lIns="0" anchor="t"/>
          <a:lstStyle>
            <a:lvl1pPr>
              <a:defRPr sz="3200" b="1" baseline="0">
                <a:solidFill>
                  <a:srgbClr val="0081AB"/>
                </a:solidFill>
              </a:defRPr>
            </a:lvl1pPr>
          </a:lstStyle>
          <a:p>
            <a:r>
              <a:rPr lang="en-US" dirty="0"/>
              <a:t>Click to edit title</a:t>
            </a:r>
            <a:endParaRPr lang="en-CA" dirty="0"/>
          </a:p>
        </p:txBody>
      </p:sp>
    </p:spTree>
    <p:extLst>
      <p:ext uri="{BB962C8B-B14F-4D97-AF65-F5344CB8AC3E}">
        <p14:creationId xmlns:p14="http://schemas.microsoft.com/office/powerpoint/2010/main" val="312373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
        <p:nvSpPr>
          <p:cNvPr id="18" name="Content Placeholder 2"/>
          <p:cNvSpPr>
            <a:spLocks noGrp="1"/>
          </p:cNvSpPr>
          <p:nvPr>
            <p:ph idx="1" hasCustomPrompt="1"/>
          </p:nvPr>
        </p:nvSpPr>
        <p:spPr>
          <a:xfrm>
            <a:off x="539552" y="1356958"/>
            <a:ext cx="8229600" cy="3231016"/>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rgbClr val="0081AB"/>
                </a:solidFill>
              </a:defRPr>
            </a:lvl1pPr>
          </a:lstStyle>
          <a:p>
            <a:r>
              <a:rPr lang="en-US" dirty="0"/>
              <a:t>Click to edit title</a:t>
            </a:r>
            <a:endParaRPr lang="en-CA" dirty="0"/>
          </a:p>
        </p:txBody>
      </p:sp>
    </p:spTree>
    <p:extLst>
      <p:ext uri="{BB962C8B-B14F-4D97-AF65-F5344CB8AC3E}">
        <p14:creationId xmlns:p14="http://schemas.microsoft.com/office/powerpoint/2010/main" val="77800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no title">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438150"/>
            <a:ext cx="8229600" cy="4029076"/>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2247038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e / Contras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24E056-0060-F047-943E-3150CB1524C2}"/>
              </a:ext>
            </a:extLst>
          </p:cNvPr>
          <p:cNvSpPr/>
          <p:nvPr userDrawn="1"/>
        </p:nvSpPr>
        <p:spPr>
          <a:xfrm>
            <a:off x="4572000" y="0"/>
            <a:ext cx="4572000" cy="5067300"/>
          </a:xfrm>
          <a:prstGeom prst="rect">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467544" y="1275607"/>
            <a:ext cx="3628206" cy="3168352"/>
          </a:xfrm>
        </p:spPr>
        <p:txBody>
          <a:bodyPr/>
          <a:lstStyle>
            <a:lvl1pPr>
              <a:defRPr sz="1800">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p:cNvSpPr>
            <a:spLocks noGrp="1"/>
          </p:cNvSpPr>
          <p:nvPr>
            <p:ph sz="half" idx="2"/>
          </p:nvPr>
        </p:nvSpPr>
        <p:spPr>
          <a:xfrm>
            <a:off x="5039544" y="1275607"/>
            <a:ext cx="3628206" cy="3168352"/>
          </a:xfrm>
        </p:spPr>
        <p:txBody>
          <a:bodyPr/>
          <a:lstStyle>
            <a:lvl1pPr>
              <a:defRPr sz="1800">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
        <p:nvSpPr>
          <p:cNvPr id="15" name="Title 1">
            <a:extLst>
              <a:ext uri="{FF2B5EF4-FFF2-40B4-BE49-F238E27FC236}">
                <a16:creationId xmlns:a16="http://schemas.microsoft.com/office/drawing/2014/main" id="{3DEEA8F2-FD20-C944-86A1-F72E5972CF2D}"/>
              </a:ext>
            </a:extLst>
          </p:cNvPr>
          <p:cNvSpPr>
            <a:spLocks noGrp="1"/>
          </p:cNvSpPr>
          <p:nvPr>
            <p:ph type="title" hasCustomPrompt="1"/>
          </p:nvPr>
        </p:nvSpPr>
        <p:spPr>
          <a:xfrm>
            <a:off x="5039544" y="379974"/>
            <a:ext cx="3628206" cy="569218"/>
          </a:xfrm>
        </p:spPr>
        <p:txBody>
          <a:bodyPr anchor="t"/>
          <a:lstStyle>
            <a:lvl1pPr>
              <a:defRPr sz="2800" b="1">
                <a:solidFill>
                  <a:srgbClr val="0081AB"/>
                </a:solidFill>
              </a:defRPr>
            </a:lvl1pPr>
          </a:lstStyle>
          <a:p>
            <a:r>
              <a:rPr lang="en-US" dirty="0"/>
              <a:t>Concept #2</a:t>
            </a:r>
            <a:endParaRPr lang="en-CA" dirty="0"/>
          </a:p>
        </p:txBody>
      </p:sp>
      <p:sp>
        <p:nvSpPr>
          <p:cNvPr id="16" name="Text Placeholder 50">
            <a:extLst>
              <a:ext uri="{FF2B5EF4-FFF2-40B4-BE49-F238E27FC236}">
                <a16:creationId xmlns:a16="http://schemas.microsoft.com/office/drawing/2014/main" id="{07D2C18B-0EFA-454F-8FCB-5CA4BEE7A2DA}"/>
              </a:ext>
            </a:extLst>
          </p:cNvPr>
          <p:cNvSpPr>
            <a:spLocks noGrp="1"/>
          </p:cNvSpPr>
          <p:nvPr>
            <p:ph type="body" sz="quarter" idx="10" hasCustomPrompt="1"/>
          </p:nvPr>
        </p:nvSpPr>
        <p:spPr>
          <a:xfrm>
            <a:off x="467544" y="378113"/>
            <a:ext cx="3628206" cy="575469"/>
          </a:xfrm>
        </p:spPr>
        <p:txBody>
          <a:bodyPr anchor="t"/>
          <a:lstStyle>
            <a:lvl1pPr marL="0" indent="0">
              <a:buNone/>
              <a:defRPr sz="2800" b="1">
                <a:solidFill>
                  <a:srgbClr val="0081AB"/>
                </a:solidFill>
              </a:defRPr>
            </a:lvl1pPr>
          </a:lstStyle>
          <a:p>
            <a:pPr lvl="0"/>
            <a:r>
              <a:rPr lang="en-US" dirty="0"/>
              <a:t>Concept #1</a:t>
            </a:r>
          </a:p>
        </p:txBody>
      </p:sp>
    </p:spTree>
    <p:extLst>
      <p:ext uri="{BB962C8B-B14F-4D97-AF65-F5344CB8AC3E}">
        <p14:creationId xmlns:p14="http://schemas.microsoft.com/office/powerpoint/2010/main" val="675933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e / Contrast (Colour)">
    <p:bg>
      <p:bgPr>
        <a:solidFill>
          <a:schemeClr val="accent2"/>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24E056-0060-F047-943E-3150CB1524C2}"/>
              </a:ext>
            </a:extLst>
          </p:cNvPr>
          <p:cNvSpPr/>
          <p:nvPr userDrawn="1"/>
        </p:nvSpPr>
        <p:spPr>
          <a:xfrm>
            <a:off x="4572000" y="0"/>
            <a:ext cx="4572000" cy="5067300"/>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9CD8BCBB-0B06-1640-B37C-E93E1BD483D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2" name="Rectangle 11">
            <a:extLst>
              <a:ext uri="{FF2B5EF4-FFF2-40B4-BE49-F238E27FC236}">
                <a16:creationId xmlns:a16="http://schemas.microsoft.com/office/drawing/2014/main" id="{534161E6-DA0F-F149-8BF3-DDA07282D9A4}"/>
              </a:ext>
            </a:extLst>
          </p:cNvPr>
          <p:cNvSpPr/>
          <p:nvPr userDrawn="1"/>
        </p:nvSpPr>
        <p:spPr>
          <a:xfrm>
            <a:off x="0" y="5070348"/>
            <a:ext cx="9144000" cy="73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7" name="Title 1">
            <a:extLst>
              <a:ext uri="{FF2B5EF4-FFF2-40B4-BE49-F238E27FC236}">
                <a16:creationId xmlns:a16="http://schemas.microsoft.com/office/drawing/2014/main" id="{3DEEA8F2-FD20-C944-86A1-F72E5972CF2D}"/>
              </a:ext>
            </a:extLst>
          </p:cNvPr>
          <p:cNvSpPr>
            <a:spLocks noGrp="1"/>
          </p:cNvSpPr>
          <p:nvPr>
            <p:ph type="title" hasCustomPrompt="1"/>
          </p:nvPr>
        </p:nvSpPr>
        <p:spPr>
          <a:xfrm>
            <a:off x="5039544" y="379974"/>
            <a:ext cx="3628206" cy="569218"/>
          </a:xfrm>
        </p:spPr>
        <p:txBody>
          <a:bodyPr anchor="t"/>
          <a:lstStyle>
            <a:lvl1pPr>
              <a:defRPr sz="2800" b="1">
                <a:solidFill>
                  <a:schemeClr val="bg1"/>
                </a:solidFill>
              </a:defRPr>
            </a:lvl1pPr>
          </a:lstStyle>
          <a:p>
            <a:r>
              <a:rPr lang="en-US" dirty="0"/>
              <a:t>Concept #2</a:t>
            </a:r>
            <a:endParaRPr lang="en-CA" dirty="0"/>
          </a:p>
        </p:txBody>
      </p:sp>
      <p:sp>
        <p:nvSpPr>
          <p:cNvPr id="18" name="Text Placeholder 50">
            <a:extLst>
              <a:ext uri="{FF2B5EF4-FFF2-40B4-BE49-F238E27FC236}">
                <a16:creationId xmlns:a16="http://schemas.microsoft.com/office/drawing/2014/main" id="{07D2C18B-0EFA-454F-8FCB-5CA4BEE7A2DA}"/>
              </a:ext>
            </a:extLst>
          </p:cNvPr>
          <p:cNvSpPr>
            <a:spLocks noGrp="1"/>
          </p:cNvSpPr>
          <p:nvPr>
            <p:ph type="body" sz="quarter" idx="10" hasCustomPrompt="1"/>
          </p:nvPr>
        </p:nvSpPr>
        <p:spPr>
          <a:xfrm>
            <a:off x="467544" y="378113"/>
            <a:ext cx="3628206" cy="575469"/>
          </a:xfrm>
        </p:spPr>
        <p:txBody>
          <a:bodyPr anchor="t"/>
          <a:lstStyle>
            <a:lvl1pPr marL="0" indent="0">
              <a:buNone/>
              <a:defRPr sz="2800" b="1">
                <a:solidFill>
                  <a:schemeClr val="bg1"/>
                </a:solidFill>
              </a:defRPr>
            </a:lvl1pPr>
          </a:lstStyle>
          <a:p>
            <a:pPr lvl="0"/>
            <a:r>
              <a:rPr lang="en-US" dirty="0"/>
              <a:t>Concept #1</a:t>
            </a:r>
          </a:p>
        </p:txBody>
      </p:sp>
      <p:sp>
        <p:nvSpPr>
          <p:cNvPr id="19" name="Content Placeholder 2"/>
          <p:cNvSpPr>
            <a:spLocks noGrp="1"/>
          </p:cNvSpPr>
          <p:nvPr>
            <p:ph sz="half" idx="1"/>
          </p:nvPr>
        </p:nvSpPr>
        <p:spPr>
          <a:xfrm>
            <a:off x="467544" y="1275607"/>
            <a:ext cx="3628206" cy="3168352"/>
          </a:xfrm>
        </p:spPr>
        <p:txBody>
          <a:bodyPr/>
          <a:lstStyle>
            <a:lvl1pPr>
              <a:defRPr sz="18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20" name="Content Placeholder 3"/>
          <p:cNvSpPr>
            <a:spLocks noGrp="1"/>
          </p:cNvSpPr>
          <p:nvPr>
            <p:ph sz="half" idx="2"/>
          </p:nvPr>
        </p:nvSpPr>
        <p:spPr>
          <a:xfrm>
            <a:off x="5039544" y="1275607"/>
            <a:ext cx="3628206" cy="3168352"/>
          </a:xfrm>
        </p:spPr>
        <p:txBody>
          <a:bodyPr/>
          <a:lstStyle>
            <a:lvl1pPr>
              <a:defRPr sz="18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800528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slide photo">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5069942"/>
          </a:xfrm>
        </p:spPr>
        <p:txBody>
          <a:bodyPr/>
          <a:lstStyle>
            <a:lvl1pPr marL="0" indent="0">
              <a:buNone/>
              <a:defRPr baseline="0"/>
            </a:lvl1pPr>
          </a:lstStyle>
          <a:p>
            <a:r>
              <a:rPr lang="en-US" dirty="0"/>
              <a:t>[Insert picture]</a:t>
            </a:r>
            <a:endParaRPr lang="en-CA" dirty="0"/>
          </a:p>
        </p:txBody>
      </p:sp>
      <p:sp>
        <p:nvSpPr>
          <p:cNvPr id="4" name="Content Placeholder 2"/>
          <p:cNvSpPr>
            <a:spLocks noGrp="1"/>
          </p:cNvSpPr>
          <p:nvPr>
            <p:ph idx="1"/>
          </p:nvPr>
        </p:nvSpPr>
        <p:spPr>
          <a:xfrm>
            <a:off x="467544" y="483518"/>
            <a:ext cx="8208912" cy="4104456"/>
          </a:xfrm>
        </p:spPr>
        <p:txBody>
          <a:bodyPr/>
          <a:lstStyle>
            <a:lvl1pPr marL="0" indent="0">
              <a:buNone/>
              <a:defRPr sz="320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33153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slide 1">
    <p:bg>
      <p:bgPr>
        <a:solidFill>
          <a:schemeClr val="accent2"/>
        </a:solidFill>
        <a:effectLst/>
      </p:bgPr>
    </p:bg>
    <p:spTree>
      <p:nvGrpSpPr>
        <p:cNvPr id="1" name=""/>
        <p:cNvGrpSpPr/>
        <p:nvPr/>
      </p:nvGrpSpPr>
      <p:grpSpPr>
        <a:xfrm>
          <a:off x="0" y="0"/>
          <a:ext cx="0" cy="0"/>
          <a:chOff x="0" y="0"/>
          <a:chExt cx="0" cy="0"/>
        </a:xfrm>
      </p:grpSpPr>
      <p:sp>
        <p:nvSpPr>
          <p:cNvPr id="15" name="Rectangle 14"/>
          <p:cNvSpPr/>
          <p:nvPr userDrawn="1"/>
        </p:nvSpPr>
        <p:spPr>
          <a:xfrm>
            <a:off x="35496" y="4803998"/>
            <a:ext cx="1872208" cy="339502"/>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4" name="Rectangle 13"/>
          <p:cNvSpPr/>
          <p:nvPr userDrawn="1"/>
        </p:nvSpPr>
        <p:spPr>
          <a:xfrm>
            <a:off x="0" y="5070348"/>
            <a:ext cx="9144000" cy="73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itle 1"/>
          <p:cNvSpPr>
            <a:spLocks noGrp="1"/>
          </p:cNvSpPr>
          <p:nvPr>
            <p:ph type="ctrTitle" hasCustomPrompt="1"/>
          </p:nvPr>
        </p:nvSpPr>
        <p:spPr>
          <a:xfrm>
            <a:off x="472008" y="776545"/>
            <a:ext cx="8348464" cy="1507173"/>
          </a:xfrm>
        </p:spPr>
        <p:txBody>
          <a:bodyPr anchor="t"/>
          <a:lstStyle>
            <a:lvl1pPr algn="l">
              <a:defRPr sz="4000" b="1">
                <a:solidFill>
                  <a:schemeClr val="bg1"/>
                </a:solidFill>
              </a:defRPr>
            </a:lvl1pPr>
          </a:lstStyle>
          <a:p>
            <a:r>
              <a:rPr lang="en-US" dirty="0"/>
              <a:t>Title of presentation</a:t>
            </a:r>
            <a:endParaRPr lang="en-CA" dirty="0"/>
          </a:p>
        </p:txBody>
      </p:sp>
      <p:sp>
        <p:nvSpPr>
          <p:cNvPr id="13" name="Rectangle 12">
            <a:extLst>
              <a:ext uri="{FF2B5EF4-FFF2-40B4-BE49-F238E27FC236}">
                <a16:creationId xmlns:a16="http://schemas.microsoft.com/office/drawing/2014/main" id="{5FFE8F5B-B518-EC44-A50A-C90EA99081FF}"/>
              </a:ext>
            </a:extLst>
          </p:cNvPr>
          <p:cNvSpPr/>
          <p:nvPr userDrawn="1"/>
        </p:nvSpPr>
        <p:spPr>
          <a:xfrm>
            <a:off x="552420" y="637396"/>
            <a:ext cx="576000" cy="90000"/>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2"/>
          <p:cNvSpPr>
            <a:spLocks noGrp="1"/>
          </p:cNvSpPr>
          <p:nvPr>
            <p:ph type="subTitle" idx="1" hasCustomPrompt="1"/>
          </p:nvPr>
        </p:nvSpPr>
        <p:spPr>
          <a:xfrm>
            <a:off x="483446" y="3363838"/>
            <a:ext cx="8355754" cy="452496"/>
          </a:xfrm>
        </p:spPr>
        <p:txBody>
          <a:bodyPr>
            <a:normAutofit/>
          </a:bodyPr>
          <a:lstStyle>
            <a:lvl1pPr marL="0" indent="0" algn="l">
              <a:spcBef>
                <a:spcPts val="0"/>
              </a:spcBef>
              <a:buNone/>
              <a:defRPr sz="2200" baseline="0">
                <a:solidFill>
                  <a:schemeClr val="bg1"/>
                </a:solidFill>
              </a:defRPr>
            </a:lvl1pPr>
            <a:lvl2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200">
                <a:solidFill>
                  <a:schemeClr val="bg1"/>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a:p>
            <a:pPr lvl="1"/>
            <a:endParaRPr lang="en-CA" dirty="0"/>
          </a:p>
        </p:txBody>
      </p:sp>
      <p:sp>
        <p:nvSpPr>
          <p:cNvPr id="16" name="Text Placeholder 21"/>
          <p:cNvSpPr>
            <a:spLocks noGrp="1"/>
          </p:cNvSpPr>
          <p:nvPr>
            <p:ph type="body" sz="quarter" idx="12" hasCustomPrompt="1"/>
          </p:nvPr>
        </p:nvSpPr>
        <p:spPr>
          <a:xfrm>
            <a:off x="483446" y="3834358"/>
            <a:ext cx="8355754" cy="609600"/>
          </a:xfrm>
        </p:spPr>
        <p:txBody>
          <a:bodyPr>
            <a:normAutofit/>
          </a:bodyPr>
          <a:lstStyle>
            <a:lvl1pPr marL="0" indent="0">
              <a:buNone/>
              <a:defRPr sz="1400" baseline="0">
                <a:solidFill>
                  <a:schemeClr val="bg1"/>
                </a:solidFill>
              </a:defRPr>
            </a:lvl1pPr>
            <a:lvl2pPr marL="0" indent="0">
              <a:buNone/>
              <a:defRPr sz="1400">
                <a:solidFill>
                  <a:schemeClr val="bg1"/>
                </a:solidFill>
              </a:defRPr>
            </a:lvl2pPr>
          </a:lstStyle>
          <a:p>
            <a:pPr lvl="0"/>
            <a:r>
              <a:rPr lang="en-US" dirty="0"/>
              <a:t>[Presenter Name], [Presenter Title]</a:t>
            </a:r>
          </a:p>
          <a:p>
            <a:pPr lvl="0"/>
            <a:r>
              <a:rPr lang="en-US" dirty="0"/>
              <a:t>[Month] [Day], [Year]</a:t>
            </a:r>
          </a:p>
        </p:txBody>
      </p:sp>
    </p:spTree>
    <p:extLst>
      <p:ext uri="{BB962C8B-B14F-4D97-AF65-F5344CB8AC3E}">
        <p14:creationId xmlns:p14="http://schemas.microsoft.com/office/powerpoint/2010/main" val="37740071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losing slide">
    <p:bg>
      <p:bgPr>
        <a:solidFill>
          <a:schemeClr val="accent2"/>
        </a:solidFill>
        <a:effectLst/>
      </p:bgPr>
    </p:bg>
    <p:spTree>
      <p:nvGrpSpPr>
        <p:cNvPr id="1" name=""/>
        <p:cNvGrpSpPr/>
        <p:nvPr/>
      </p:nvGrpSpPr>
      <p:grpSpPr>
        <a:xfrm>
          <a:off x="0" y="0"/>
          <a:ext cx="0" cy="0"/>
          <a:chOff x="0" y="0"/>
          <a:chExt cx="0" cy="0"/>
        </a:xfrm>
      </p:grpSpPr>
      <p:sp>
        <p:nvSpPr>
          <p:cNvPr id="2" name="Rectangle 1"/>
          <p:cNvSpPr/>
          <p:nvPr userDrawn="1"/>
        </p:nvSpPr>
        <p:spPr>
          <a:xfrm>
            <a:off x="35496" y="4803998"/>
            <a:ext cx="1872208" cy="339502"/>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0" name="Rectangle 9"/>
          <p:cNvSpPr/>
          <p:nvPr userDrawn="1"/>
        </p:nvSpPr>
        <p:spPr>
          <a:xfrm>
            <a:off x="0" y="5070348"/>
            <a:ext cx="9144000" cy="73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itle 1"/>
          <p:cNvSpPr>
            <a:spLocks noGrp="1"/>
          </p:cNvSpPr>
          <p:nvPr>
            <p:ph type="ctrTitle" hasCustomPrompt="1"/>
          </p:nvPr>
        </p:nvSpPr>
        <p:spPr>
          <a:xfrm>
            <a:off x="472008" y="776545"/>
            <a:ext cx="8348464" cy="1507173"/>
          </a:xfrm>
        </p:spPr>
        <p:txBody>
          <a:bodyPr anchor="b"/>
          <a:lstStyle>
            <a:lvl1pPr algn="l">
              <a:defRPr sz="4000" b="1">
                <a:solidFill>
                  <a:schemeClr val="bg1"/>
                </a:solidFill>
              </a:defRPr>
            </a:lvl1pPr>
          </a:lstStyle>
          <a:p>
            <a:r>
              <a:rPr lang="en-US" dirty="0"/>
              <a:t>Closing note (</a:t>
            </a:r>
            <a:r>
              <a:rPr lang="en-US" dirty="0" err="1"/>
              <a:t>ie</a:t>
            </a:r>
            <a:r>
              <a:rPr lang="en-US" dirty="0"/>
              <a:t>. “Discuss”)</a:t>
            </a:r>
            <a:endParaRPr lang="en-CA" dirty="0"/>
          </a:p>
        </p:txBody>
      </p:sp>
      <p:sp>
        <p:nvSpPr>
          <p:cNvPr id="12" name="Rectangle 11">
            <a:extLst>
              <a:ext uri="{FF2B5EF4-FFF2-40B4-BE49-F238E27FC236}">
                <a16:creationId xmlns:a16="http://schemas.microsoft.com/office/drawing/2014/main" id="{5FFE8F5B-B518-EC44-A50A-C90EA99081FF}"/>
              </a:ext>
            </a:extLst>
          </p:cNvPr>
          <p:cNvSpPr/>
          <p:nvPr userDrawn="1"/>
        </p:nvSpPr>
        <p:spPr>
          <a:xfrm>
            <a:off x="552420" y="2376000"/>
            <a:ext cx="576000" cy="90000"/>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89812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2">
                    <a:lumMod val="10000"/>
                  </a:schemeClr>
                </a:solidFill>
              </a:defRPr>
            </a:lvl1pPr>
            <a:lvl2pPr marL="742950" indent="-285750">
              <a:buFont typeface="Wingdings" panose="05000000000000000000" pitchFamily="2" charset="2"/>
              <a:buChar char="§"/>
              <a:defRPr>
                <a:solidFill>
                  <a:schemeClr val="bg2">
                    <a:lumMod val="10000"/>
                  </a:schemeClr>
                </a:solidFill>
              </a:defRPr>
            </a:lvl2pPr>
            <a:lvl3pPr marL="1143000" indent="-228600">
              <a:buFont typeface="Wingdings" panose="05000000000000000000" pitchFamily="2" charset="2"/>
              <a:buChar char="§"/>
              <a:defRPr>
                <a:solidFill>
                  <a:schemeClr val="bg2">
                    <a:lumMod val="10000"/>
                  </a:schemeClr>
                </a:solidFill>
              </a:defRPr>
            </a:lvl3pPr>
            <a:lvl4pPr marL="1600200" indent="-228600">
              <a:buFont typeface="Wingdings" panose="05000000000000000000" pitchFamily="2" charset="2"/>
              <a:buChar char="§"/>
              <a:defRPr>
                <a:solidFill>
                  <a:schemeClr val="bg2">
                    <a:lumMod val="10000"/>
                  </a:schemeClr>
                </a:solidFill>
              </a:defRPr>
            </a:lvl4pPr>
            <a:lvl5pPr marL="2057400" indent="-228600">
              <a:buFont typeface="Wingdings" panose="05000000000000000000" pitchFamily="2" charset="2"/>
              <a:buChar char="§"/>
              <a:defRPr>
                <a:solidFill>
                  <a:schemeClr val="bg2">
                    <a:lumMod val="1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hasCustomPrompt="1"/>
          </p:nvPr>
        </p:nvSpPr>
        <p:spPr>
          <a:xfrm>
            <a:off x="539552" y="339502"/>
            <a:ext cx="8219256" cy="519912"/>
          </a:xfrm>
        </p:spPr>
        <p:txBody>
          <a:bodyPr lIns="0" anchor="t"/>
          <a:lstStyle>
            <a:lvl1pPr>
              <a:defRPr sz="3200" b="1" baseline="0">
                <a:solidFill>
                  <a:srgbClr val="000000"/>
                </a:solidFill>
              </a:defRPr>
            </a:lvl1pPr>
          </a:lstStyle>
          <a:p>
            <a:r>
              <a:rPr lang="en-US" dirty="0"/>
              <a:t>Click to edit title</a:t>
            </a:r>
            <a:endParaRPr lang="en-CA" dirty="0"/>
          </a:p>
        </p:txBody>
      </p:sp>
      <p:pic>
        <p:nvPicPr>
          <p:cNvPr id="2" name="Picture 1">
            <a:extLst>
              <a:ext uri="{FF2B5EF4-FFF2-40B4-BE49-F238E27FC236}">
                <a16:creationId xmlns:a16="http://schemas.microsoft.com/office/drawing/2014/main" id="{3C5AAEC1-834A-D631-A2AA-91B6C8F96B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26130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Agenda">
    <p:bg>
      <p:bgPr>
        <a:solidFill>
          <a:srgbClr val="002C4E"/>
        </a:solidFill>
        <a:effectLst/>
      </p:bgPr>
    </p:bg>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737236"/>
            <a:ext cx="2057400" cy="274637"/>
          </a:xfrm>
          <a:prstGeom prst="rect">
            <a:avLst/>
          </a:prstGeom>
          <a:solidFill>
            <a:srgbClr val="002C4E"/>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1">
                    <a:lumMod val="95000"/>
                  </a:schemeClr>
                </a:solidFill>
              </a:defRPr>
            </a:lvl1pPr>
            <a:lvl2pPr marL="742950" indent="-285750">
              <a:buFont typeface="Wingdings" panose="05000000000000000000" pitchFamily="2" charset="2"/>
              <a:buChar char="§"/>
              <a:defRPr>
                <a:solidFill>
                  <a:schemeClr val="bg1">
                    <a:lumMod val="95000"/>
                  </a:schemeClr>
                </a:solidFill>
              </a:defRPr>
            </a:lvl2pPr>
            <a:lvl3pPr marL="1143000" indent="-228600">
              <a:buFont typeface="Wingdings" panose="05000000000000000000" pitchFamily="2" charset="2"/>
              <a:buChar char="§"/>
              <a:defRPr>
                <a:solidFill>
                  <a:schemeClr val="bg1">
                    <a:lumMod val="95000"/>
                  </a:schemeClr>
                </a:solidFill>
              </a:defRPr>
            </a:lvl3pPr>
            <a:lvl4pPr marL="1600200" indent="-228600">
              <a:buFont typeface="Wingdings" panose="05000000000000000000" pitchFamily="2" charset="2"/>
              <a:buChar char="§"/>
              <a:defRPr>
                <a:solidFill>
                  <a:schemeClr val="bg1">
                    <a:lumMod val="95000"/>
                  </a:schemeClr>
                </a:solidFill>
              </a:defRPr>
            </a:lvl4pPr>
            <a:lvl5pPr marL="2057400" indent="-228600">
              <a:buFont typeface="Wingdings" panose="05000000000000000000" pitchFamily="2" charset="2"/>
              <a:buChar char="§"/>
              <a:defRPr>
                <a:solidFill>
                  <a:schemeClr val="bg1">
                    <a:lumMod val="9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1"/>
          <p:cNvSpPr>
            <a:spLocks noGrp="1"/>
          </p:cNvSpPr>
          <p:nvPr>
            <p:ph type="title" hasCustomPrompt="1"/>
          </p:nvPr>
        </p:nvSpPr>
        <p:spPr>
          <a:xfrm>
            <a:off x="539552" y="339502"/>
            <a:ext cx="8219256" cy="519912"/>
          </a:xfrm>
        </p:spPr>
        <p:txBody>
          <a:bodyPr lIns="0" anchor="t"/>
          <a:lstStyle>
            <a:lvl1pPr>
              <a:defRPr sz="3200" b="1" baseline="0">
                <a:solidFill>
                  <a:schemeClr val="bg1"/>
                </a:solidFill>
              </a:defRPr>
            </a:lvl1pPr>
          </a:lstStyle>
          <a:p>
            <a:r>
              <a:rPr lang="en-US" dirty="0"/>
              <a:t>Click to edit title</a:t>
            </a:r>
            <a:endParaRPr lang="en-CA" dirty="0"/>
          </a:p>
        </p:txBody>
      </p:sp>
      <p:pic>
        <p:nvPicPr>
          <p:cNvPr id="2" name="Picture 1">
            <a:extLst>
              <a:ext uri="{FF2B5EF4-FFF2-40B4-BE49-F238E27FC236}">
                <a16:creationId xmlns:a16="http://schemas.microsoft.com/office/drawing/2014/main" id="{AEE5E0A4-CC90-2544-A818-84AA8194901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1073843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Divider (Ligh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679288"/>
            <a:ext cx="7772400" cy="1643037"/>
          </a:xfrm>
        </p:spPr>
        <p:txBody>
          <a:bodyPr lIns="0" tIns="0" rIns="0" bIns="0" anchor="b" anchorCtr="0"/>
          <a:lstStyle>
            <a:lvl1pPr algn="ctr">
              <a:defRPr b="1">
                <a:solidFill>
                  <a:srgbClr val="000000"/>
                </a:solidFill>
              </a:defRPr>
            </a:lvl1pPr>
          </a:lstStyle>
          <a:p>
            <a:r>
              <a:rPr lang="en-US" dirty="0"/>
              <a:t>Click to add section title</a:t>
            </a:r>
            <a:endParaRPr lang="en-CA" dirty="0"/>
          </a:p>
        </p:txBody>
      </p:sp>
      <p:sp>
        <p:nvSpPr>
          <p:cNvPr id="3" name="Subtitle 2"/>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7" name="Rectangle 6">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57CC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72734" y="4737236"/>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dirty="0"/>
          </a:p>
        </p:txBody>
      </p:sp>
      <p:pic>
        <p:nvPicPr>
          <p:cNvPr id="5" name="Picture 4">
            <a:extLst>
              <a:ext uri="{FF2B5EF4-FFF2-40B4-BE49-F238E27FC236}">
                <a16:creationId xmlns:a16="http://schemas.microsoft.com/office/drawing/2014/main" id="{A5D951E7-8EB4-9CC0-4C3B-6F7B876F6E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895575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bg>
      <p:bgPr>
        <a:solidFill>
          <a:srgbClr val="0081AB"/>
        </a:solidFill>
        <a:effectLst/>
      </p:bgPr>
    </p:bg>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1">
                    <a:lumMod val="95000"/>
                  </a:schemeClr>
                </a:solidFill>
              </a:defRPr>
            </a:lvl1pPr>
            <a:lvl2pPr marL="742950" indent="-285750">
              <a:buFont typeface="Wingdings" panose="05000000000000000000" pitchFamily="2" charset="2"/>
              <a:buChar char="§"/>
              <a:defRPr>
                <a:solidFill>
                  <a:schemeClr val="bg1">
                    <a:lumMod val="95000"/>
                  </a:schemeClr>
                </a:solidFill>
              </a:defRPr>
            </a:lvl2pPr>
            <a:lvl3pPr marL="1143000" indent="-228600">
              <a:buFont typeface="Wingdings" panose="05000000000000000000" pitchFamily="2" charset="2"/>
              <a:buChar char="§"/>
              <a:defRPr>
                <a:solidFill>
                  <a:schemeClr val="bg1">
                    <a:lumMod val="95000"/>
                  </a:schemeClr>
                </a:solidFill>
              </a:defRPr>
            </a:lvl3pPr>
            <a:lvl4pPr marL="1600200" indent="-228600">
              <a:buFont typeface="Wingdings" panose="05000000000000000000" pitchFamily="2" charset="2"/>
              <a:buChar char="§"/>
              <a:defRPr>
                <a:solidFill>
                  <a:schemeClr val="bg1">
                    <a:lumMod val="95000"/>
                  </a:schemeClr>
                </a:solidFill>
              </a:defRPr>
            </a:lvl4pPr>
            <a:lvl5pPr marL="2057400" indent="-228600">
              <a:buFont typeface="Wingdings" panose="05000000000000000000" pitchFamily="2" charset="2"/>
              <a:buChar char="§"/>
              <a:defRPr>
                <a:solidFill>
                  <a:schemeClr val="bg1">
                    <a:lumMod val="9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5070348"/>
            <a:ext cx="9144000" cy="73152"/>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3" name="Title 1"/>
          <p:cNvSpPr>
            <a:spLocks noGrp="1"/>
          </p:cNvSpPr>
          <p:nvPr>
            <p:ph type="title" hasCustomPrompt="1"/>
          </p:nvPr>
        </p:nvSpPr>
        <p:spPr>
          <a:xfrm>
            <a:off x="539552" y="339502"/>
            <a:ext cx="8219256" cy="519912"/>
          </a:xfrm>
        </p:spPr>
        <p:txBody>
          <a:bodyPr lIns="0" anchor="t"/>
          <a:lstStyle>
            <a:lvl1pPr>
              <a:defRPr sz="3200" b="1" baseline="0">
                <a:solidFill>
                  <a:schemeClr val="bg1"/>
                </a:solidFill>
              </a:defRPr>
            </a:lvl1pPr>
          </a:lstStyle>
          <a:p>
            <a:r>
              <a:rPr lang="en-US" dirty="0"/>
              <a:t>Click to edit title</a:t>
            </a:r>
            <a:endParaRPr lang="en-CA" dirty="0"/>
          </a:p>
        </p:txBody>
      </p:sp>
    </p:spTree>
    <p:extLst>
      <p:ext uri="{BB962C8B-B14F-4D97-AF65-F5344CB8AC3E}">
        <p14:creationId xmlns:p14="http://schemas.microsoft.com/office/powerpoint/2010/main" val="29051222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Dark)">
    <p:bg>
      <p:bgPr>
        <a:solidFill>
          <a:srgbClr val="0077CD"/>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5FF3AA9-C096-5042-98A3-25B775F60D1D}"/>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9" name="Subtitle 2">
            <a:extLst>
              <a:ext uri="{FF2B5EF4-FFF2-40B4-BE49-F238E27FC236}">
                <a16:creationId xmlns:a16="http://schemas.microsoft.com/office/drawing/2014/main" id="{D039A923-0258-164F-A488-8BC51BE10E15}"/>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2" name="Rectangle 11">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00A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77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77CD"/>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884F1C9C-304A-5847-40C2-A293EF6FBF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20900150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Colour)">
    <p:bg>
      <p:bgPr>
        <a:solidFill>
          <a:srgbClr val="002C4E"/>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CBBBC93A-5772-BA44-A64A-AA8C527E2424}"/>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11" name="Subtitle 2">
            <a:extLst>
              <a:ext uri="{FF2B5EF4-FFF2-40B4-BE49-F238E27FC236}">
                <a16:creationId xmlns:a16="http://schemas.microsoft.com/office/drawing/2014/main" id="{2B57F7FB-B53B-F94F-9170-031F1333F6D2}"/>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4" name="Rectangle 13">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0077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2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2C4E"/>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2" name="Picture 1">
            <a:extLst>
              <a:ext uri="{FF2B5EF4-FFF2-40B4-BE49-F238E27FC236}">
                <a16:creationId xmlns:a16="http://schemas.microsoft.com/office/drawing/2014/main" id="{4C3C4F05-4BA1-6D09-1CE3-B7BCEE011F9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17043097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mphasis (Ligh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2" name="Picture 1">
            <a:extLst>
              <a:ext uri="{FF2B5EF4-FFF2-40B4-BE49-F238E27FC236}">
                <a16:creationId xmlns:a16="http://schemas.microsoft.com/office/drawing/2014/main" id="{E644D907-1317-D936-64C7-F1E03B45C0C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14571891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mphasis (Dark)">
    <p:bg>
      <p:bgPr>
        <a:solidFill>
          <a:srgbClr val="002C4E"/>
        </a:soli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6C6EC09-260E-7844-A3F8-F74886BBBE83}"/>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2C4E"/>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1BBD08E2-543F-1D3F-55C4-9E3D318B85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6031404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mphasis (Colour)">
    <p:bg>
      <p:bgPr>
        <a:solidFill>
          <a:schemeClr val="tx2"/>
        </a:soli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9BFDAEB0-C263-3249-9B91-A576F97273C4}"/>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5695"/>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37CE5E04-D9F1-34CD-2D12-F002AAC7D6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26086915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8" name="Content Placeholder 2"/>
          <p:cNvSpPr>
            <a:spLocks noGrp="1"/>
          </p:cNvSpPr>
          <p:nvPr>
            <p:ph idx="1" hasCustomPrompt="1"/>
          </p:nvPr>
        </p:nvSpPr>
        <p:spPr>
          <a:xfrm>
            <a:off x="539552" y="1356958"/>
            <a:ext cx="8229600" cy="3231016"/>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rgbClr val="000000"/>
                </a:solidFill>
              </a:defRPr>
            </a:lvl1pPr>
          </a:lstStyle>
          <a:p>
            <a:r>
              <a:rPr lang="en-US" dirty="0"/>
              <a:t>Click to edit title</a:t>
            </a:r>
            <a:endParaRPr lang="en-CA" dirty="0"/>
          </a:p>
        </p:txBody>
      </p:sp>
      <p:pic>
        <p:nvPicPr>
          <p:cNvPr id="2" name="Picture 1">
            <a:extLst>
              <a:ext uri="{FF2B5EF4-FFF2-40B4-BE49-F238E27FC236}">
                <a16:creationId xmlns:a16="http://schemas.microsoft.com/office/drawing/2014/main" id="{AD3F9429-E431-D918-810C-72E1BAD26C3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18491277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ontent with title">
    <p:bg>
      <p:bgPr>
        <a:solidFill>
          <a:schemeClr val="bg1"/>
        </a:solidFill>
        <a:effectLst/>
      </p:bgPr>
    </p:bg>
    <p:spTree>
      <p:nvGrpSpPr>
        <p:cNvPr id="1" name=""/>
        <p:cNvGrpSpPr/>
        <p:nvPr/>
      </p:nvGrpSpPr>
      <p:grpSpPr>
        <a:xfrm>
          <a:off x="0" y="0"/>
          <a:ext cx="0" cy="0"/>
          <a:chOff x="0" y="0"/>
          <a:chExt cx="0" cy="0"/>
        </a:xfrm>
      </p:grpSpPr>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dirty="0"/>
          </a:p>
        </p:txBody>
      </p:sp>
      <p:sp>
        <p:nvSpPr>
          <p:cNvPr id="18" name="Content Placeholder 2"/>
          <p:cNvSpPr>
            <a:spLocks noGrp="1"/>
          </p:cNvSpPr>
          <p:nvPr>
            <p:ph idx="1"/>
          </p:nvPr>
        </p:nvSpPr>
        <p:spPr>
          <a:xfrm>
            <a:off x="755576" y="2931790"/>
            <a:ext cx="2448272" cy="1656184"/>
          </a:xfrm>
        </p:spPr>
        <p:txBody>
          <a:bodyPr/>
          <a:lstStyle>
            <a:lvl1pPr marL="0" indent="0" algn="ctr">
              <a:buNone/>
              <a:defRPr>
                <a:solidFill>
                  <a:srgbClr val="0077C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rgbClr val="000000"/>
                </a:solidFill>
              </a:defRPr>
            </a:lvl1pPr>
          </a:lstStyle>
          <a:p>
            <a:r>
              <a:rPr lang="en-US" dirty="0"/>
              <a:t>Click to edit title</a:t>
            </a:r>
            <a:endParaRPr lang="en-CA" dirty="0"/>
          </a:p>
        </p:txBody>
      </p:sp>
      <p:pic>
        <p:nvPicPr>
          <p:cNvPr id="3" name="Picture 2">
            <a:extLst>
              <a:ext uri="{FF2B5EF4-FFF2-40B4-BE49-F238E27FC236}">
                <a16:creationId xmlns:a16="http://schemas.microsoft.com/office/drawing/2014/main" id="{DCDB2A96-EFEC-B2E3-D62D-9D836A871D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4" name="Content Placeholder 2">
            <a:extLst>
              <a:ext uri="{FF2B5EF4-FFF2-40B4-BE49-F238E27FC236}">
                <a16:creationId xmlns:a16="http://schemas.microsoft.com/office/drawing/2014/main" id="{67A4F624-088D-05BA-5DB1-429F8403C1D2}"/>
              </a:ext>
            </a:extLst>
          </p:cNvPr>
          <p:cNvSpPr>
            <a:spLocks noGrp="1"/>
          </p:cNvSpPr>
          <p:nvPr>
            <p:ph idx="10"/>
          </p:nvPr>
        </p:nvSpPr>
        <p:spPr>
          <a:xfrm>
            <a:off x="3425044" y="2931790"/>
            <a:ext cx="2448272" cy="1656184"/>
          </a:xfrm>
        </p:spPr>
        <p:txBody>
          <a:bodyPr/>
          <a:lstStyle>
            <a:lvl1pPr marL="0" indent="0" algn="ctr">
              <a:buNone/>
              <a:defRPr>
                <a:solidFill>
                  <a:srgbClr val="0077C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5" name="Content Placeholder 2">
            <a:extLst>
              <a:ext uri="{FF2B5EF4-FFF2-40B4-BE49-F238E27FC236}">
                <a16:creationId xmlns:a16="http://schemas.microsoft.com/office/drawing/2014/main" id="{D4C6F4E2-8799-79EE-3F04-2D1622B5A67D}"/>
              </a:ext>
            </a:extLst>
          </p:cNvPr>
          <p:cNvSpPr>
            <a:spLocks noGrp="1"/>
          </p:cNvSpPr>
          <p:nvPr>
            <p:ph idx="11"/>
          </p:nvPr>
        </p:nvSpPr>
        <p:spPr>
          <a:xfrm>
            <a:off x="6084168" y="2931790"/>
            <a:ext cx="2448272" cy="1656184"/>
          </a:xfrm>
        </p:spPr>
        <p:txBody>
          <a:bodyPr/>
          <a:lstStyle>
            <a:lvl1pPr marL="0" indent="0" algn="ctr">
              <a:buNone/>
              <a:defRPr>
                <a:solidFill>
                  <a:srgbClr val="0077C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pic>
        <p:nvPicPr>
          <p:cNvPr id="2" name="Picture 1">
            <a:extLst>
              <a:ext uri="{FF2B5EF4-FFF2-40B4-BE49-F238E27FC236}">
                <a16:creationId xmlns:a16="http://schemas.microsoft.com/office/drawing/2014/main" id="{66AB8EB9-8C42-C190-62F4-0880DAC3FC6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10933892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Content with title">
    <p:bg>
      <p:bgPr>
        <a:solidFill>
          <a:schemeClr val="tx2"/>
        </a:solidFill>
        <a:effectLst/>
      </p:bgPr>
    </p:bg>
    <p:spTree>
      <p:nvGrpSpPr>
        <p:cNvPr id="1" name=""/>
        <p:cNvGrpSpPr/>
        <p:nvPr/>
      </p:nvGrpSpPr>
      <p:grpSpPr>
        <a:xfrm>
          <a:off x="0" y="0"/>
          <a:ext cx="0" cy="0"/>
          <a:chOff x="0" y="0"/>
          <a:chExt cx="0" cy="0"/>
        </a:xfrm>
      </p:grpSpPr>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5695"/>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8" name="Content Placeholder 2"/>
          <p:cNvSpPr>
            <a:spLocks noGrp="1"/>
          </p:cNvSpPr>
          <p:nvPr>
            <p:ph idx="1"/>
          </p:nvPr>
        </p:nvSpPr>
        <p:spPr>
          <a:xfrm>
            <a:off x="755576" y="2931790"/>
            <a:ext cx="2448272" cy="1656184"/>
          </a:xfrm>
        </p:spPr>
        <p:txBody>
          <a:bodyPr/>
          <a:lstStyle>
            <a:lvl1pPr marL="0" indent="0"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chemeClr val="bg1"/>
                </a:solidFill>
              </a:defRPr>
            </a:lvl1pPr>
          </a:lstStyle>
          <a:p>
            <a:r>
              <a:rPr lang="en-US" dirty="0"/>
              <a:t>Click to edit title</a:t>
            </a:r>
            <a:endParaRPr lang="en-CA" dirty="0"/>
          </a:p>
        </p:txBody>
      </p:sp>
      <p:pic>
        <p:nvPicPr>
          <p:cNvPr id="3" name="Picture 2">
            <a:extLst>
              <a:ext uri="{FF2B5EF4-FFF2-40B4-BE49-F238E27FC236}">
                <a16:creationId xmlns:a16="http://schemas.microsoft.com/office/drawing/2014/main" id="{DCDB2A96-EFEC-B2E3-D62D-9D836A871D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4" name="Content Placeholder 2">
            <a:extLst>
              <a:ext uri="{FF2B5EF4-FFF2-40B4-BE49-F238E27FC236}">
                <a16:creationId xmlns:a16="http://schemas.microsoft.com/office/drawing/2014/main" id="{67A4F624-088D-05BA-5DB1-429F8403C1D2}"/>
              </a:ext>
            </a:extLst>
          </p:cNvPr>
          <p:cNvSpPr>
            <a:spLocks noGrp="1"/>
          </p:cNvSpPr>
          <p:nvPr>
            <p:ph idx="10"/>
          </p:nvPr>
        </p:nvSpPr>
        <p:spPr>
          <a:xfrm>
            <a:off x="3425044" y="2931790"/>
            <a:ext cx="2448272" cy="1656184"/>
          </a:xfrm>
        </p:spPr>
        <p:txBody>
          <a:bodyPr/>
          <a:lstStyle>
            <a:lvl1pPr marL="0" indent="0"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5" name="Content Placeholder 2">
            <a:extLst>
              <a:ext uri="{FF2B5EF4-FFF2-40B4-BE49-F238E27FC236}">
                <a16:creationId xmlns:a16="http://schemas.microsoft.com/office/drawing/2014/main" id="{D4C6F4E2-8799-79EE-3F04-2D1622B5A67D}"/>
              </a:ext>
            </a:extLst>
          </p:cNvPr>
          <p:cNvSpPr>
            <a:spLocks noGrp="1"/>
          </p:cNvSpPr>
          <p:nvPr>
            <p:ph idx="11"/>
          </p:nvPr>
        </p:nvSpPr>
        <p:spPr>
          <a:xfrm>
            <a:off x="6084168" y="2931790"/>
            <a:ext cx="2448272" cy="1656184"/>
          </a:xfrm>
        </p:spPr>
        <p:txBody>
          <a:bodyPr/>
          <a:lstStyle>
            <a:lvl1pPr marL="0" indent="0"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41307809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no title">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438150"/>
            <a:ext cx="8229600" cy="4029076"/>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dirty="0"/>
          </a:p>
        </p:txBody>
      </p:sp>
      <p:pic>
        <p:nvPicPr>
          <p:cNvPr id="2" name="Picture 1">
            <a:extLst>
              <a:ext uri="{FF2B5EF4-FFF2-40B4-BE49-F238E27FC236}">
                <a16:creationId xmlns:a16="http://schemas.microsoft.com/office/drawing/2014/main" id="{E1DEDFFB-4A5B-EB82-559F-BCE50024AA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29375694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mpare / Contras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24E056-0060-F047-943E-3150CB1524C2}"/>
              </a:ext>
            </a:extLst>
          </p:cNvPr>
          <p:cNvSpPr/>
          <p:nvPr userDrawn="1"/>
        </p:nvSpPr>
        <p:spPr>
          <a:xfrm>
            <a:off x="4572000" y="0"/>
            <a:ext cx="4572000" cy="5143500"/>
          </a:xfrm>
          <a:prstGeom prst="rect">
            <a:avLst/>
          </a:prstGeom>
          <a:solidFill>
            <a:schemeClr val="tx2">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467544" y="1275607"/>
            <a:ext cx="3628206" cy="3168352"/>
          </a:xfrm>
        </p:spPr>
        <p:txBody>
          <a:bodyPr/>
          <a:lstStyle>
            <a:lvl1pPr>
              <a:defRPr sz="1800">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5039544" y="1275607"/>
            <a:ext cx="3628206" cy="3168352"/>
          </a:xfrm>
        </p:spPr>
        <p:txBody>
          <a:bodyPr/>
          <a:lstStyle>
            <a:lvl1pPr>
              <a:defRPr sz="1800">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5" name="Title 1">
            <a:extLst>
              <a:ext uri="{FF2B5EF4-FFF2-40B4-BE49-F238E27FC236}">
                <a16:creationId xmlns:a16="http://schemas.microsoft.com/office/drawing/2014/main" id="{3DEEA8F2-FD20-C944-86A1-F72E5972CF2D}"/>
              </a:ext>
            </a:extLst>
          </p:cNvPr>
          <p:cNvSpPr>
            <a:spLocks noGrp="1"/>
          </p:cNvSpPr>
          <p:nvPr>
            <p:ph type="title" hasCustomPrompt="1"/>
          </p:nvPr>
        </p:nvSpPr>
        <p:spPr>
          <a:xfrm>
            <a:off x="5039544" y="379974"/>
            <a:ext cx="3628206" cy="569218"/>
          </a:xfrm>
        </p:spPr>
        <p:txBody>
          <a:bodyPr anchor="t"/>
          <a:lstStyle>
            <a:lvl1pPr>
              <a:defRPr sz="2800" b="1">
                <a:solidFill>
                  <a:srgbClr val="0077CD"/>
                </a:solidFill>
              </a:defRPr>
            </a:lvl1pPr>
          </a:lstStyle>
          <a:p>
            <a:r>
              <a:rPr lang="en-US" dirty="0"/>
              <a:t>Concept #2</a:t>
            </a:r>
            <a:endParaRPr lang="en-CA" dirty="0"/>
          </a:p>
        </p:txBody>
      </p:sp>
      <p:sp>
        <p:nvSpPr>
          <p:cNvPr id="16" name="Text Placeholder 50">
            <a:extLst>
              <a:ext uri="{FF2B5EF4-FFF2-40B4-BE49-F238E27FC236}">
                <a16:creationId xmlns:a16="http://schemas.microsoft.com/office/drawing/2014/main" id="{07D2C18B-0EFA-454F-8FCB-5CA4BEE7A2DA}"/>
              </a:ext>
            </a:extLst>
          </p:cNvPr>
          <p:cNvSpPr>
            <a:spLocks noGrp="1"/>
          </p:cNvSpPr>
          <p:nvPr>
            <p:ph type="body" sz="quarter" idx="10" hasCustomPrompt="1"/>
          </p:nvPr>
        </p:nvSpPr>
        <p:spPr>
          <a:xfrm>
            <a:off x="467544" y="378113"/>
            <a:ext cx="3628206" cy="575469"/>
          </a:xfrm>
        </p:spPr>
        <p:txBody>
          <a:bodyPr anchor="t"/>
          <a:lstStyle>
            <a:lvl1pPr marL="0" indent="0">
              <a:buNone/>
              <a:defRPr sz="2800" b="1">
                <a:solidFill>
                  <a:srgbClr val="0077CD"/>
                </a:solidFill>
              </a:defRPr>
            </a:lvl1pPr>
          </a:lstStyle>
          <a:p>
            <a:pPr lvl="0"/>
            <a:r>
              <a:rPr lang="en-US" dirty="0"/>
              <a:t>Concept #1</a:t>
            </a:r>
          </a:p>
        </p:txBody>
      </p:sp>
      <p:pic>
        <p:nvPicPr>
          <p:cNvPr id="2" name="Picture 1">
            <a:extLst>
              <a:ext uri="{FF2B5EF4-FFF2-40B4-BE49-F238E27FC236}">
                <a16:creationId xmlns:a16="http://schemas.microsoft.com/office/drawing/2014/main" id="{5D4ADB6A-2AFB-FCAD-0ADA-FC64BFC52E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334703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Agenda">
    <p:bg>
      <p:bgPr>
        <a:solidFill>
          <a:srgbClr val="36424A"/>
        </a:solidFill>
        <a:effectLst/>
      </p:bgPr>
    </p:bg>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1">
                    <a:lumMod val="95000"/>
                  </a:schemeClr>
                </a:solidFill>
              </a:defRPr>
            </a:lvl1pPr>
            <a:lvl2pPr marL="742950" indent="-285750">
              <a:buFont typeface="Wingdings" panose="05000000000000000000" pitchFamily="2" charset="2"/>
              <a:buChar char="§"/>
              <a:defRPr>
                <a:solidFill>
                  <a:schemeClr val="bg1">
                    <a:lumMod val="95000"/>
                  </a:schemeClr>
                </a:solidFill>
              </a:defRPr>
            </a:lvl2pPr>
            <a:lvl3pPr marL="1143000" indent="-228600">
              <a:buFont typeface="Wingdings" panose="05000000000000000000" pitchFamily="2" charset="2"/>
              <a:buChar char="§"/>
              <a:defRPr>
                <a:solidFill>
                  <a:schemeClr val="bg1">
                    <a:lumMod val="95000"/>
                  </a:schemeClr>
                </a:solidFill>
              </a:defRPr>
            </a:lvl3pPr>
            <a:lvl4pPr marL="1600200" indent="-228600">
              <a:buFont typeface="Wingdings" panose="05000000000000000000" pitchFamily="2" charset="2"/>
              <a:buChar char="§"/>
              <a:defRPr>
                <a:solidFill>
                  <a:schemeClr val="bg1">
                    <a:lumMod val="95000"/>
                  </a:schemeClr>
                </a:solidFill>
              </a:defRPr>
            </a:lvl4pPr>
            <a:lvl5pPr marL="2057400" indent="-228600">
              <a:buFont typeface="Wingdings" panose="05000000000000000000" pitchFamily="2" charset="2"/>
              <a:buChar char="§"/>
              <a:defRPr>
                <a:solidFill>
                  <a:schemeClr val="bg1">
                    <a:lumMod val="9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364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5070348"/>
            <a:ext cx="9144000" cy="73152"/>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2" name="Title 1"/>
          <p:cNvSpPr>
            <a:spLocks noGrp="1"/>
          </p:cNvSpPr>
          <p:nvPr>
            <p:ph type="title" hasCustomPrompt="1"/>
          </p:nvPr>
        </p:nvSpPr>
        <p:spPr>
          <a:xfrm>
            <a:off x="539552" y="339502"/>
            <a:ext cx="8219256" cy="519912"/>
          </a:xfrm>
        </p:spPr>
        <p:txBody>
          <a:bodyPr lIns="0" anchor="t"/>
          <a:lstStyle>
            <a:lvl1pPr>
              <a:defRPr sz="3200" b="1" baseline="0">
                <a:solidFill>
                  <a:schemeClr val="bg1"/>
                </a:solidFill>
              </a:defRPr>
            </a:lvl1pPr>
          </a:lstStyle>
          <a:p>
            <a:r>
              <a:rPr lang="en-US" dirty="0"/>
              <a:t>Click to edit title</a:t>
            </a:r>
            <a:endParaRPr lang="en-CA" dirty="0"/>
          </a:p>
        </p:txBody>
      </p:sp>
    </p:spTree>
    <p:extLst>
      <p:ext uri="{BB962C8B-B14F-4D97-AF65-F5344CB8AC3E}">
        <p14:creationId xmlns:p14="http://schemas.microsoft.com/office/powerpoint/2010/main" val="27713686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e / Contrast (Colour)">
    <p:bg>
      <p:bgPr>
        <a:solidFill>
          <a:schemeClr val="accent2"/>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24E056-0060-F047-943E-3150CB1524C2}"/>
              </a:ext>
            </a:extLst>
          </p:cNvPr>
          <p:cNvSpPr/>
          <p:nvPr userDrawn="1"/>
        </p:nvSpPr>
        <p:spPr>
          <a:xfrm>
            <a:off x="4572000" y="0"/>
            <a:ext cx="4572000" cy="5143500"/>
          </a:xfrm>
          <a:prstGeom prst="rect">
            <a:avLst/>
          </a:prstGeom>
          <a:solidFill>
            <a:srgbClr val="002C4E">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820770"/>
            <a:ext cx="2057400" cy="274637"/>
          </a:xfrm>
          <a:prstGeom prst="rect">
            <a:avLst/>
          </a:prstGeom>
          <a:solidFill>
            <a:schemeClr val="accent2"/>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7" name="Title 1">
            <a:extLst>
              <a:ext uri="{FF2B5EF4-FFF2-40B4-BE49-F238E27FC236}">
                <a16:creationId xmlns:a16="http://schemas.microsoft.com/office/drawing/2014/main" id="{3DEEA8F2-FD20-C944-86A1-F72E5972CF2D}"/>
              </a:ext>
            </a:extLst>
          </p:cNvPr>
          <p:cNvSpPr>
            <a:spLocks noGrp="1"/>
          </p:cNvSpPr>
          <p:nvPr>
            <p:ph type="title" hasCustomPrompt="1"/>
          </p:nvPr>
        </p:nvSpPr>
        <p:spPr>
          <a:xfrm>
            <a:off x="5039544" y="379974"/>
            <a:ext cx="3628206" cy="569218"/>
          </a:xfrm>
        </p:spPr>
        <p:txBody>
          <a:bodyPr anchor="t"/>
          <a:lstStyle>
            <a:lvl1pPr>
              <a:defRPr sz="2800" b="1">
                <a:solidFill>
                  <a:schemeClr val="bg1"/>
                </a:solidFill>
              </a:defRPr>
            </a:lvl1pPr>
          </a:lstStyle>
          <a:p>
            <a:r>
              <a:rPr lang="en-US" dirty="0"/>
              <a:t>Concept #2</a:t>
            </a:r>
            <a:endParaRPr lang="en-CA" dirty="0"/>
          </a:p>
        </p:txBody>
      </p:sp>
      <p:sp>
        <p:nvSpPr>
          <p:cNvPr id="18" name="Text Placeholder 50">
            <a:extLst>
              <a:ext uri="{FF2B5EF4-FFF2-40B4-BE49-F238E27FC236}">
                <a16:creationId xmlns:a16="http://schemas.microsoft.com/office/drawing/2014/main" id="{07D2C18B-0EFA-454F-8FCB-5CA4BEE7A2DA}"/>
              </a:ext>
            </a:extLst>
          </p:cNvPr>
          <p:cNvSpPr>
            <a:spLocks noGrp="1"/>
          </p:cNvSpPr>
          <p:nvPr>
            <p:ph type="body" sz="quarter" idx="10" hasCustomPrompt="1"/>
          </p:nvPr>
        </p:nvSpPr>
        <p:spPr>
          <a:xfrm>
            <a:off x="467544" y="378113"/>
            <a:ext cx="3628206" cy="575469"/>
          </a:xfrm>
        </p:spPr>
        <p:txBody>
          <a:bodyPr anchor="t"/>
          <a:lstStyle>
            <a:lvl1pPr marL="0" indent="0">
              <a:buNone/>
              <a:defRPr sz="2800" b="1">
                <a:solidFill>
                  <a:schemeClr val="bg1"/>
                </a:solidFill>
              </a:defRPr>
            </a:lvl1pPr>
          </a:lstStyle>
          <a:p>
            <a:pPr lvl="0"/>
            <a:r>
              <a:rPr lang="en-US" dirty="0"/>
              <a:t>Concept #1</a:t>
            </a:r>
          </a:p>
        </p:txBody>
      </p:sp>
      <p:sp>
        <p:nvSpPr>
          <p:cNvPr id="19" name="Content Placeholder 2"/>
          <p:cNvSpPr>
            <a:spLocks noGrp="1"/>
          </p:cNvSpPr>
          <p:nvPr>
            <p:ph sz="half" idx="1"/>
          </p:nvPr>
        </p:nvSpPr>
        <p:spPr>
          <a:xfrm>
            <a:off x="467544" y="1275607"/>
            <a:ext cx="3628206" cy="3168352"/>
          </a:xfrm>
        </p:spPr>
        <p:txBody>
          <a:bodyPr/>
          <a:lstStyle>
            <a:lvl1pPr>
              <a:defRPr sz="18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0" name="Content Placeholder 3"/>
          <p:cNvSpPr>
            <a:spLocks noGrp="1"/>
          </p:cNvSpPr>
          <p:nvPr>
            <p:ph sz="half" idx="2"/>
          </p:nvPr>
        </p:nvSpPr>
        <p:spPr>
          <a:xfrm>
            <a:off x="5039544" y="1275607"/>
            <a:ext cx="3628206" cy="3168352"/>
          </a:xfrm>
        </p:spPr>
        <p:txBody>
          <a:bodyPr/>
          <a:lstStyle>
            <a:lvl1pPr>
              <a:defRPr sz="18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pic>
        <p:nvPicPr>
          <p:cNvPr id="2" name="Picture 1">
            <a:extLst>
              <a:ext uri="{FF2B5EF4-FFF2-40B4-BE49-F238E27FC236}">
                <a16:creationId xmlns:a16="http://schemas.microsoft.com/office/drawing/2014/main" id="{5DBC64A4-9992-8D96-7F78-9835DF7246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5931813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ull-slide photo">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5069942"/>
          </a:xfrm>
        </p:spPr>
        <p:txBody>
          <a:bodyPr/>
          <a:lstStyle>
            <a:lvl1pPr marL="0" indent="0">
              <a:buNone/>
              <a:defRPr baseline="0"/>
            </a:lvl1pPr>
          </a:lstStyle>
          <a:p>
            <a:r>
              <a:rPr lang="en-US" dirty="0"/>
              <a:t>[Insert picture]</a:t>
            </a:r>
            <a:endParaRPr lang="en-CA" dirty="0"/>
          </a:p>
        </p:txBody>
      </p:sp>
      <p:sp>
        <p:nvSpPr>
          <p:cNvPr id="4" name="Content Placeholder 2"/>
          <p:cNvSpPr>
            <a:spLocks noGrp="1"/>
          </p:cNvSpPr>
          <p:nvPr>
            <p:ph idx="1"/>
          </p:nvPr>
        </p:nvSpPr>
        <p:spPr>
          <a:xfrm>
            <a:off x="467544" y="483518"/>
            <a:ext cx="8208912" cy="4104456"/>
          </a:xfrm>
        </p:spPr>
        <p:txBody>
          <a:bodyPr/>
          <a:lstStyle>
            <a:lvl1pPr marL="0" indent="0">
              <a:buNone/>
              <a:defRPr sz="320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3EDBDAC6-393E-E0B3-B69B-EE711E9E85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20838037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itle slide 1">
    <p:bg>
      <p:bgPr>
        <a:solidFill>
          <a:schemeClr val="tx2"/>
        </a:solidFill>
        <a:effectLst/>
      </p:bgPr>
    </p:bg>
    <p:spTree>
      <p:nvGrpSpPr>
        <p:cNvPr id="1" name=""/>
        <p:cNvGrpSpPr/>
        <p:nvPr/>
      </p:nvGrpSpPr>
      <p:grpSpPr>
        <a:xfrm>
          <a:off x="0" y="0"/>
          <a:ext cx="0" cy="0"/>
          <a:chOff x="0" y="0"/>
          <a:chExt cx="0" cy="0"/>
        </a:xfrm>
      </p:grpSpPr>
      <p:sp>
        <p:nvSpPr>
          <p:cNvPr id="15" name="Rectangle 14"/>
          <p:cNvSpPr/>
          <p:nvPr userDrawn="1"/>
        </p:nvSpPr>
        <p:spPr>
          <a:xfrm>
            <a:off x="35496" y="4803998"/>
            <a:ext cx="1872208" cy="3395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2" name="Title 1"/>
          <p:cNvSpPr>
            <a:spLocks noGrp="1"/>
          </p:cNvSpPr>
          <p:nvPr>
            <p:ph type="ctrTitle" hasCustomPrompt="1"/>
          </p:nvPr>
        </p:nvSpPr>
        <p:spPr>
          <a:xfrm>
            <a:off x="472008" y="776545"/>
            <a:ext cx="8348464" cy="1507173"/>
          </a:xfrm>
        </p:spPr>
        <p:txBody>
          <a:bodyPr anchor="t"/>
          <a:lstStyle>
            <a:lvl1pPr algn="l">
              <a:defRPr sz="4000" b="1">
                <a:solidFill>
                  <a:schemeClr val="bg1"/>
                </a:solidFill>
              </a:defRPr>
            </a:lvl1pPr>
          </a:lstStyle>
          <a:p>
            <a:r>
              <a:rPr lang="en-US" dirty="0"/>
              <a:t>Title of presentation</a:t>
            </a:r>
            <a:endParaRPr lang="en-CA" dirty="0"/>
          </a:p>
        </p:txBody>
      </p:sp>
      <p:sp>
        <p:nvSpPr>
          <p:cNvPr id="13" name="Rectangle 12">
            <a:extLst>
              <a:ext uri="{FF2B5EF4-FFF2-40B4-BE49-F238E27FC236}">
                <a16:creationId xmlns:a16="http://schemas.microsoft.com/office/drawing/2014/main" id="{5FFE8F5B-B518-EC44-A50A-C90EA99081FF}"/>
              </a:ext>
            </a:extLst>
          </p:cNvPr>
          <p:cNvSpPr/>
          <p:nvPr userDrawn="1"/>
        </p:nvSpPr>
        <p:spPr>
          <a:xfrm>
            <a:off x="552420" y="637396"/>
            <a:ext cx="576000" cy="90000"/>
          </a:xfrm>
          <a:prstGeom prst="rect">
            <a:avLst/>
          </a:prstGeom>
          <a:solidFill>
            <a:srgbClr val="57CC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2"/>
          <p:cNvSpPr>
            <a:spLocks noGrp="1"/>
          </p:cNvSpPr>
          <p:nvPr>
            <p:ph type="subTitle" idx="1" hasCustomPrompt="1"/>
          </p:nvPr>
        </p:nvSpPr>
        <p:spPr>
          <a:xfrm>
            <a:off x="483446" y="3363838"/>
            <a:ext cx="8355754" cy="452496"/>
          </a:xfrm>
        </p:spPr>
        <p:txBody>
          <a:bodyPr>
            <a:normAutofit/>
          </a:bodyPr>
          <a:lstStyle>
            <a:lvl1pPr marL="0" indent="0" algn="l">
              <a:spcBef>
                <a:spcPts val="0"/>
              </a:spcBef>
              <a:buNone/>
              <a:defRPr sz="2200" baseline="0">
                <a:solidFill>
                  <a:schemeClr val="bg1"/>
                </a:solidFill>
              </a:defRPr>
            </a:lvl1pPr>
            <a:lvl2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200">
                <a:solidFill>
                  <a:schemeClr val="bg1"/>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a:p>
            <a:pPr lvl="1"/>
            <a:endParaRPr lang="en-CA" dirty="0"/>
          </a:p>
        </p:txBody>
      </p:sp>
      <p:sp>
        <p:nvSpPr>
          <p:cNvPr id="16" name="Text Placeholder 21"/>
          <p:cNvSpPr>
            <a:spLocks noGrp="1"/>
          </p:cNvSpPr>
          <p:nvPr>
            <p:ph type="body" sz="quarter" idx="12" hasCustomPrompt="1"/>
          </p:nvPr>
        </p:nvSpPr>
        <p:spPr>
          <a:xfrm>
            <a:off x="483446" y="3834358"/>
            <a:ext cx="8355754" cy="609600"/>
          </a:xfrm>
        </p:spPr>
        <p:txBody>
          <a:bodyPr>
            <a:normAutofit/>
          </a:bodyPr>
          <a:lstStyle>
            <a:lvl1pPr marL="0" indent="0">
              <a:buNone/>
              <a:defRPr sz="1400" baseline="0">
                <a:solidFill>
                  <a:schemeClr val="bg1"/>
                </a:solidFill>
              </a:defRPr>
            </a:lvl1pPr>
            <a:lvl2pPr marL="0" indent="0">
              <a:buNone/>
              <a:defRPr sz="1400">
                <a:solidFill>
                  <a:schemeClr val="bg1"/>
                </a:solidFill>
              </a:defRPr>
            </a:lvl2pPr>
          </a:lstStyle>
          <a:p>
            <a:pPr lvl="0"/>
            <a:r>
              <a:rPr lang="en-US" dirty="0"/>
              <a:t>[Presenter Name], [Presenter Title]</a:t>
            </a:r>
          </a:p>
          <a:p>
            <a:pPr lvl="0"/>
            <a:r>
              <a:rPr lang="en-US" dirty="0"/>
              <a:t>[Month] [Day], [Year]</a:t>
            </a:r>
          </a:p>
        </p:txBody>
      </p:sp>
    </p:spTree>
    <p:extLst>
      <p:ext uri="{BB962C8B-B14F-4D97-AF65-F5344CB8AC3E}">
        <p14:creationId xmlns:p14="http://schemas.microsoft.com/office/powerpoint/2010/main" val="20281049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Title slide 2">
    <p:bg>
      <p:bgPr>
        <a:solidFill>
          <a:srgbClr val="002C4E"/>
        </a:solidFill>
        <a:effectLst/>
      </p:bgPr>
    </p:bg>
    <p:spTree>
      <p:nvGrpSpPr>
        <p:cNvPr id="1" name=""/>
        <p:cNvGrpSpPr/>
        <p:nvPr/>
      </p:nvGrpSpPr>
      <p:grpSpPr>
        <a:xfrm>
          <a:off x="0" y="0"/>
          <a:ext cx="0" cy="0"/>
          <a:chOff x="0" y="0"/>
          <a:chExt cx="0" cy="0"/>
        </a:xfrm>
      </p:grpSpPr>
      <p:sp>
        <p:nvSpPr>
          <p:cNvPr id="23" name="Rectangle 22"/>
          <p:cNvSpPr/>
          <p:nvPr userDrawn="1"/>
        </p:nvSpPr>
        <p:spPr>
          <a:xfrm>
            <a:off x="35496" y="4803998"/>
            <a:ext cx="1872208" cy="339502"/>
          </a:xfrm>
          <a:prstGeom prst="rect">
            <a:avLst/>
          </a:prstGeom>
          <a:solidFill>
            <a:srgbClr val="002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Picture Placeholder 8"/>
          <p:cNvSpPr>
            <a:spLocks noGrp="1"/>
          </p:cNvSpPr>
          <p:nvPr>
            <p:ph type="pic" sz="quarter" idx="10"/>
          </p:nvPr>
        </p:nvSpPr>
        <p:spPr>
          <a:xfrm>
            <a:off x="0" y="0"/>
            <a:ext cx="9144000" cy="5070348"/>
          </a:xfrm>
        </p:spPr>
        <p:txBody>
          <a:bodyPr/>
          <a:lstStyle/>
          <a:p>
            <a:r>
              <a:rPr lang="en-US"/>
              <a:t>Click icon to add picture</a:t>
            </a:r>
            <a:endParaRPr lang="en-CA"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1" name="Subtitle 2"/>
          <p:cNvSpPr>
            <a:spLocks noGrp="1"/>
          </p:cNvSpPr>
          <p:nvPr>
            <p:ph type="subTitle" idx="1" hasCustomPrompt="1"/>
          </p:nvPr>
        </p:nvSpPr>
        <p:spPr>
          <a:xfrm>
            <a:off x="483446" y="3363838"/>
            <a:ext cx="8355754" cy="452496"/>
          </a:xfrm>
        </p:spPr>
        <p:txBody>
          <a:bodyPr>
            <a:normAutofit/>
          </a:bodyPr>
          <a:lstStyle>
            <a:lvl1pPr marL="0" indent="0" algn="l">
              <a:spcBef>
                <a:spcPts val="0"/>
              </a:spcBef>
              <a:buNone/>
              <a:defRPr sz="2200" baseline="0">
                <a:solidFill>
                  <a:schemeClr val="bg1"/>
                </a:solidFill>
              </a:defRPr>
            </a:lvl1pPr>
            <a:lvl2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200">
                <a:solidFill>
                  <a:schemeClr val="bg1"/>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a:p>
            <a:pPr lvl="1"/>
            <a:endParaRPr lang="en-CA" dirty="0"/>
          </a:p>
        </p:txBody>
      </p:sp>
      <p:sp>
        <p:nvSpPr>
          <p:cNvPr id="12" name="Text Placeholder 21"/>
          <p:cNvSpPr>
            <a:spLocks noGrp="1"/>
          </p:cNvSpPr>
          <p:nvPr>
            <p:ph type="body" sz="quarter" idx="12" hasCustomPrompt="1"/>
          </p:nvPr>
        </p:nvSpPr>
        <p:spPr>
          <a:xfrm>
            <a:off x="483446" y="3834358"/>
            <a:ext cx="8355754" cy="609600"/>
          </a:xfrm>
        </p:spPr>
        <p:txBody>
          <a:bodyPr>
            <a:normAutofit/>
          </a:bodyPr>
          <a:lstStyle>
            <a:lvl1pPr marL="0" indent="0">
              <a:buNone/>
              <a:defRPr sz="1400" baseline="0">
                <a:solidFill>
                  <a:schemeClr val="bg1"/>
                </a:solidFill>
              </a:defRPr>
            </a:lvl1pPr>
            <a:lvl2pPr marL="0" indent="0">
              <a:buNone/>
              <a:defRPr sz="1400">
                <a:solidFill>
                  <a:schemeClr val="bg1"/>
                </a:solidFill>
              </a:defRPr>
            </a:lvl2pPr>
          </a:lstStyle>
          <a:p>
            <a:pPr lvl="0"/>
            <a:r>
              <a:rPr lang="en-US" dirty="0"/>
              <a:t>[Presenter Name], [Presenter Title]</a:t>
            </a:r>
          </a:p>
          <a:p>
            <a:pPr lvl="0"/>
            <a:r>
              <a:rPr lang="en-US" dirty="0"/>
              <a:t>[Month] [Day], [Year]</a:t>
            </a:r>
          </a:p>
        </p:txBody>
      </p:sp>
      <p:sp>
        <p:nvSpPr>
          <p:cNvPr id="13" name="Title 1"/>
          <p:cNvSpPr>
            <a:spLocks noGrp="1"/>
          </p:cNvSpPr>
          <p:nvPr>
            <p:ph type="ctrTitle" hasCustomPrompt="1"/>
          </p:nvPr>
        </p:nvSpPr>
        <p:spPr>
          <a:xfrm>
            <a:off x="472008" y="776545"/>
            <a:ext cx="8348464" cy="1507173"/>
          </a:xfrm>
        </p:spPr>
        <p:txBody>
          <a:bodyPr anchor="t"/>
          <a:lstStyle>
            <a:lvl1pPr algn="l">
              <a:defRPr sz="4000" b="1">
                <a:solidFill>
                  <a:schemeClr val="bg1"/>
                </a:solidFill>
              </a:defRPr>
            </a:lvl1pPr>
          </a:lstStyle>
          <a:p>
            <a:r>
              <a:rPr lang="en-US" dirty="0"/>
              <a:t>Title of presentation</a:t>
            </a:r>
            <a:endParaRPr lang="en-CA" dirty="0"/>
          </a:p>
        </p:txBody>
      </p:sp>
      <p:sp>
        <p:nvSpPr>
          <p:cNvPr id="14" name="Rectangle 13">
            <a:extLst>
              <a:ext uri="{FF2B5EF4-FFF2-40B4-BE49-F238E27FC236}">
                <a16:creationId xmlns:a16="http://schemas.microsoft.com/office/drawing/2014/main" id="{5FFE8F5B-B518-EC44-A50A-C90EA99081FF}"/>
              </a:ext>
            </a:extLst>
          </p:cNvPr>
          <p:cNvSpPr/>
          <p:nvPr userDrawn="1"/>
        </p:nvSpPr>
        <p:spPr>
          <a:xfrm>
            <a:off x="552420" y="637396"/>
            <a:ext cx="576000" cy="90000"/>
          </a:xfrm>
          <a:prstGeom prst="rect">
            <a:avLst/>
          </a:prstGeom>
          <a:solidFill>
            <a:srgbClr val="00B6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92428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Closing slide">
    <p:bg>
      <p:bgPr>
        <a:solidFill>
          <a:srgbClr val="002C4E"/>
        </a:solidFill>
        <a:effectLst/>
      </p:bgPr>
    </p:bg>
    <p:spTree>
      <p:nvGrpSpPr>
        <p:cNvPr id="1" name=""/>
        <p:cNvGrpSpPr/>
        <p:nvPr/>
      </p:nvGrpSpPr>
      <p:grpSpPr>
        <a:xfrm>
          <a:off x="0" y="0"/>
          <a:ext cx="0" cy="0"/>
          <a:chOff x="0" y="0"/>
          <a:chExt cx="0" cy="0"/>
        </a:xfrm>
      </p:grpSpPr>
      <p:sp>
        <p:nvSpPr>
          <p:cNvPr id="2" name="Rectangle 1"/>
          <p:cNvSpPr/>
          <p:nvPr userDrawn="1"/>
        </p:nvSpPr>
        <p:spPr>
          <a:xfrm>
            <a:off x="35496" y="4803998"/>
            <a:ext cx="1872208" cy="339502"/>
          </a:xfrm>
          <a:prstGeom prst="rect">
            <a:avLst/>
          </a:prstGeom>
          <a:solidFill>
            <a:srgbClr val="002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1" name="Title 1"/>
          <p:cNvSpPr>
            <a:spLocks noGrp="1"/>
          </p:cNvSpPr>
          <p:nvPr>
            <p:ph type="ctrTitle" hasCustomPrompt="1"/>
          </p:nvPr>
        </p:nvSpPr>
        <p:spPr>
          <a:xfrm>
            <a:off x="472008" y="776545"/>
            <a:ext cx="8348464" cy="1507173"/>
          </a:xfrm>
        </p:spPr>
        <p:txBody>
          <a:bodyPr anchor="b"/>
          <a:lstStyle>
            <a:lvl1pPr algn="l">
              <a:defRPr sz="4000" b="1">
                <a:solidFill>
                  <a:schemeClr val="bg1"/>
                </a:solidFill>
              </a:defRPr>
            </a:lvl1pPr>
          </a:lstStyle>
          <a:p>
            <a:r>
              <a:rPr lang="en-US" dirty="0"/>
              <a:t>Closing note (</a:t>
            </a:r>
            <a:r>
              <a:rPr lang="en-US" dirty="0" err="1"/>
              <a:t>ie</a:t>
            </a:r>
            <a:r>
              <a:rPr lang="en-US" dirty="0"/>
              <a:t>. “Discuss”)</a:t>
            </a:r>
            <a:endParaRPr lang="en-CA" dirty="0"/>
          </a:p>
        </p:txBody>
      </p:sp>
      <p:sp>
        <p:nvSpPr>
          <p:cNvPr id="12" name="Rectangle 11">
            <a:extLst>
              <a:ext uri="{FF2B5EF4-FFF2-40B4-BE49-F238E27FC236}">
                <a16:creationId xmlns:a16="http://schemas.microsoft.com/office/drawing/2014/main" id="{5FFE8F5B-B518-EC44-A50A-C90EA99081FF}"/>
              </a:ext>
            </a:extLst>
          </p:cNvPr>
          <p:cNvSpPr/>
          <p:nvPr userDrawn="1"/>
        </p:nvSpPr>
        <p:spPr>
          <a:xfrm>
            <a:off x="552420" y="2376000"/>
            <a:ext cx="576000" cy="90000"/>
          </a:xfrm>
          <a:prstGeom prst="rect">
            <a:avLst/>
          </a:prstGeom>
          <a:solidFill>
            <a:srgbClr val="57CC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204580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Agenda">
    <p:spTree>
      <p:nvGrpSpPr>
        <p:cNvPr id="1" name=""/>
        <p:cNvGrpSpPr/>
        <p:nvPr/>
      </p:nvGrpSpPr>
      <p:grpSpPr>
        <a:xfrm>
          <a:off x="0" y="0"/>
          <a:ext cx="0" cy="0"/>
          <a:chOff x="0" y="0"/>
          <a:chExt cx="0" cy="0"/>
        </a:xfrm>
      </p:grpSpPr>
      <p:sp>
        <p:nvSpPr>
          <p:cNvPr id="1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8" name="Text Placeholder 2"/>
          <p:cNvSpPr>
            <a:spLocks noGrp="1"/>
          </p:cNvSpPr>
          <p:nvPr>
            <p:ph type="body" sz="quarter" idx="10"/>
          </p:nvPr>
        </p:nvSpPr>
        <p:spPr>
          <a:xfrm>
            <a:off x="539552" y="1347614"/>
            <a:ext cx="8229600" cy="3240360"/>
          </a:xfrm>
        </p:spPr>
        <p:txBody>
          <a:bodyPr lIns="0"/>
          <a:lstStyle>
            <a:lvl1pPr marL="342900" indent="-342900">
              <a:buFont typeface="Wingdings" panose="05000000000000000000" pitchFamily="2" charset="2"/>
              <a:buChar char="§"/>
              <a:defRPr>
                <a:solidFill>
                  <a:schemeClr val="bg2">
                    <a:lumMod val="10000"/>
                  </a:schemeClr>
                </a:solidFill>
              </a:defRPr>
            </a:lvl1pPr>
            <a:lvl2pPr marL="742950" indent="-285750">
              <a:buFont typeface="Wingdings" panose="05000000000000000000" pitchFamily="2" charset="2"/>
              <a:buChar char="§"/>
              <a:defRPr>
                <a:solidFill>
                  <a:schemeClr val="bg2">
                    <a:lumMod val="10000"/>
                  </a:schemeClr>
                </a:solidFill>
              </a:defRPr>
            </a:lvl2pPr>
            <a:lvl3pPr marL="1143000" indent="-228600">
              <a:buFont typeface="Wingdings" panose="05000000000000000000" pitchFamily="2" charset="2"/>
              <a:buChar char="§"/>
              <a:defRPr>
                <a:solidFill>
                  <a:schemeClr val="bg2">
                    <a:lumMod val="10000"/>
                  </a:schemeClr>
                </a:solidFill>
              </a:defRPr>
            </a:lvl3pPr>
            <a:lvl4pPr marL="1600200" indent="-228600">
              <a:buFont typeface="Wingdings" panose="05000000000000000000" pitchFamily="2" charset="2"/>
              <a:buChar char="§"/>
              <a:defRPr>
                <a:solidFill>
                  <a:schemeClr val="bg2">
                    <a:lumMod val="10000"/>
                  </a:schemeClr>
                </a:solidFill>
              </a:defRPr>
            </a:lvl4pPr>
            <a:lvl5pPr marL="2057400" indent="-228600">
              <a:buFont typeface="Wingdings" panose="05000000000000000000" pitchFamily="2" charset="2"/>
              <a:buChar char="§"/>
              <a:defRPr>
                <a:solidFill>
                  <a:schemeClr val="bg2">
                    <a:lumMod val="1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hasCustomPrompt="1"/>
          </p:nvPr>
        </p:nvSpPr>
        <p:spPr>
          <a:xfrm>
            <a:off x="539552" y="339502"/>
            <a:ext cx="8219256" cy="519912"/>
          </a:xfrm>
        </p:spPr>
        <p:txBody>
          <a:bodyPr lIns="0" anchor="t"/>
          <a:lstStyle>
            <a:lvl1pPr>
              <a:defRPr sz="3200" b="1" baseline="0">
                <a:solidFill>
                  <a:srgbClr val="0077CD"/>
                </a:solidFill>
              </a:defRPr>
            </a:lvl1pPr>
          </a:lstStyle>
          <a:p>
            <a:r>
              <a:rPr lang="en-US" dirty="0"/>
              <a:t>Click to edit title</a:t>
            </a:r>
            <a:endParaRPr lang="en-CA" dirty="0"/>
          </a:p>
        </p:txBody>
      </p:sp>
      <p:pic>
        <p:nvPicPr>
          <p:cNvPr id="2" name="Picture 1">
            <a:extLst>
              <a:ext uri="{FF2B5EF4-FFF2-40B4-BE49-F238E27FC236}">
                <a16:creationId xmlns:a16="http://schemas.microsoft.com/office/drawing/2014/main" id="{57BB0EF5-AEF9-1C8F-D7AA-20638751BEF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35683763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Divider (Dark)">
    <p:bg>
      <p:bgPr>
        <a:solidFill>
          <a:schemeClr val="tx2"/>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5FF3AA9-C096-5042-98A3-25B775F60D1D}"/>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9" name="Subtitle 2">
            <a:extLst>
              <a:ext uri="{FF2B5EF4-FFF2-40B4-BE49-F238E27FC236}">
                <a16:creationId xmlns:a16="http://schemas.microsoft.com/office/drawing/2014/main" id="{D039A923-0258-164F-A488-8BC51BE10E15}"/>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2" name="Rectangle 11">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00A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tx2"/>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884F1C9C-304A-5847-40C2-A293EF6FBF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16914220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Divider (Colour)">
    <p:bg>
      <p:bgPr>
        <a:solidFill>
          <a:srgbClr val="002C4E"/>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CBBBC93A-5772-BA44-A64A-AA8C527E2424}"/>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11" name="Subtitle 2">
            <a:extLst>
              <a:ext uri="{FF2B5EF4-FFF2-40B4-BE49-F238E27FC236}">
                <a16:creationId xmlns:a16="http://schemas.microsoft.com/office/drawing/2014/main" id="{2B57F7FB-B53B-F94F-9170-031F1333F6D2}"/>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4" name="Rectangle 13">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57CC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2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2C4E"/>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2" name="Picture 1">
            <a:extLst>
              <a:ext uri="{FF2B5EF4-FFF2-40B4-BE49-F238E27FC236}">
                <a16:creationId xmlns:a16="http://schemas.microsoft.com/office/drawing/2014/main" id="{4C3C4F05-4BA1-6D09-1CE3-B7BCEE011F9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24905139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Content with 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8" name="Content Placeholder 2"/>
          <p:cNvSpPr>
            <a:spLocks noGrp="1"/>
          </p:cNvSpPr>
          <p:nvPr>
            <p:ph idx="1" hasCustomPrompt="1"/>
          </p:nvPr>
        </p:nvSpPr>
        <p:spPr>
          <a:xfrm>
            <a:off x="539552" y="1356958"/>
            <a:ext cx="8229600" cy="3231016"/>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rgbClr val="000000"/>
                </a:solidFill>
              </a:defRPr>
            </a:lvl1pPr>
          </a:lstStyle>
          <a:p>
            <a:r>
              <a:rPr lang="en-US" dirty="0"/>
              <a:t>Click to edit title</a:t>
            </a:r>
            <a:endParaRPr lang="en-CA" dirty="0"/>
          </a:p>
        </p:txBody>
      </p:sp>
      <p:pic>
        <p:nvPicPr>
          <p:cNvPr id="2" name="Picture 1">
            <a:extLst>
              <a:ext uri="{FF2B5EF4-FFF2-40B4-BE49-F238E27FC236}">
                <a16:creationId xmlns:a16="http://schemas.microsoft.com/office/drawing/2014/main" id="{14617293-EBC5-9507-C2F6-3D0A221B817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7115807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Content with titl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043710B-340F-2472-6D7F-3E7DFE1F13E8}"/>
              </a:ext>
            </a:extLst>
          </p:cNvPr>
          <p:cNvSpPr/>
          <p:nvPr userDrawn="1"/>
        </p:nvSpPr>
        <p:spPr>
          <a:xfrm>
            <a:off x="107504" y="1059582"/>
            <a:ext cx="8928992" cy="3960440"/>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accent3">
              <a:lumMod val="20000"/>
              <a:lumOff val="80000"/>
            </a:schemeClr>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18" name="Content Placeholder 2"/>
          <p:cNvSpPr>
            <a:spLocks noGrp="1"/>
          </p:cNvSpPr>
          <p:nvPr>
            <p:ph idx="1" hasCustomPrompt="1"/>
          </p:nvPr>
        </p:nvSpPr>
        <p:spPr>
          <a:xfrm>
            <a:off x="539552" y="1356958"/>
            <a:ext cx="8229600" cy="3231016"/>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21" name="Title 1"/>
          <p:cNvSpPr>
            <a:spLocks noGrp="1"/>
          </p:cNvSpPr>
          <p:nvPr>
            <p:ph type="title" hasCustomPrompt="1"/>
          </p:nvPr>
        </p:nvSpPr>
        <p:spPr>
          <a:xfrm>
            <a:off x="539552" y="339502"/>
            <a:ext cx="8219256" cy="519912"/>
          </a:xfrm>
        </p:spPr>
        <p:txBody>
          <a:bodyPr lIns="0" anchor="t"/>
          <a:lstStyle>
            <a:lvl1pPr>
              <a:defRPr sz="3200" b="1" baseline="0">
                <a:solidFill>
                  <a:srgbClr val="000000"/>
                </a:solidFill>
              </a:defRPr>
            </a:lvl1pPr>
          </a:lstStyle>
          <a:p>
            <a:r>
              <a:rPr lang="en-US" dirty="0"/>
              <a:t>Click to edit title</a:t>
            </a:r>
            <a:endParaRPr lang="en-CA" dirty="0"/>
          </a:p>
        </p:txBody>
      </p:sp>
      <p:pic>
        <p:nvPicPr>
          <p:cNvPr id="4" name="Picture 3">
            <a:extLst>
              <a:ext uri="{FF2B5EF4-FFF2-40B4-BE49-F238E27FC236}">
                <a16:creationId xmlns:a16="http://schemas.microsoft.com/office/drawing/2014/main" id="{42DFDC24-0FCA-7816-9B5F-BEB1DD6D162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4036416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vider (Ligh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tx1"/>
                </a:solidFill>
              </a:defRPr>
            </a:lvl1pPr>
          </a:lstStyle>
          <a:p>
            <a:r>
              <a:rPr lang="en-US" dirty="0"/>
              <a:t>Click to add section title</a:t>
            </a:r>
            <a:endParaRPr lang="en-CA" dirty="0"/>
          </a:p>
        </p:txBody>
      </p:sp>
      <p:sp>
        <p:nvSpPr>
          <p:cNvPr id="3" name="Subtitle 2"/>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7" name="Rectangle 6">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15329637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Emphasis (Ligh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chemeClr val="bg1"/>
          </a:solidFill>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2" name="Picture 1">
            <a:extLst>
              <a:ext uri="{FF2B5EF4-FFF2-40B4-BE49-F238E27FC236}">
                <a16:creationId xmlns:a16="http://schemas.microsoft.com/office/drawing/2014/main" id="{62641D46-AC3B-1AEF-81C7-ADC8F6D20D5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2489156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Emphasis (Dark)">
    <p:bg>
      <p:bgPr>
        <a:solidFill>
          <a:srgbClr val="002C4E"/>
        </a:soli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6C6EC09-260E-7844-A3F8-F74886BBBE83}"/>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a:solidFill>
            <a:srgbClr val="002C4E"/>
          </a:solidFill>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1BBD08E2-543F-1D3F-55C4-9E3D318B85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277888017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_Full-slide photo">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5069942"/>
          </a:xfrm>
        </p:spPr>
        <p:txBody>
          <a:bodyPr/>
          <a:lstStyle>
            <a:lvl1pPr marL="0" indent="0">
              <a:buNone/>
              <a:defRPr baseline="0"/>
            </a:lvl1pPr>
          </a:lstStyle>
          <a:p>
            <a:r>
              <a:rPr lang="en-US" dirty="0"/>
              <a:t>[Insert picture]</a:t>
            </a:r>
            <a:endParaRPr lang="en-CA" dirty="0"/>
          </a:p>
        </p:txBody>
      </p:sp>
      <p:sp>
        <p:nvSpPr>
          <p:cNvPr id="4" name="Content Placeholder 2"/>
          <p:cNvSpPr>
            <a:spLocks noGrp="1"/>
          </p:cNvSpPr>
          <p:nvPr>
            <p:ph idx="1"/>
          </p:nvPr>
        </p:nvSpPr>
        <p:spPr>
          <a:xfrm>
            <a:off x="467544" y="483518"/>
            <a:ext cx="8208912" cy="4104456"/>
          </a:xfrm>
        </p:spPr>
        <p:txBody>
          <a:bodyPr/>
          <a:lstStyle>
            <a:lvl1pPr marL="0" indent="0">
              <a:buNone/>
              <a:defRPr sz="320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0AB72900-95EF-88A6-0AC5-2920E63905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4599419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Emphasis (Colour)">
    <p:bg>
      <p:bgPr>
        <a:solidFill>
          <a:srgbClr val="0077CD"/>
        </a:soli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9BFDAEB0-C263-3249-9B91-A576F97273C4}"/>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6" name="Rectangle 5">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77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3" name="Picture 2">
            <a:extLst>
              <a:ext uri="{FF2B5EF4-FFF2-40B4-BE49-F238E27FC236}">
                <a16:creationId xmlns:a16="http://schemas.microsoft.com/office/drawing/2014/main" id="{37CE5E04-D9F1-34CD-2D12-F002AAC7D6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Tree>
    <p:extLst>
      <p:ext uri="{BB962C8B-B14F-4D97-AF65-F5344CB8AC3E}">
        <p14:creationId xmlns:p14="http://schemas.microsoft.com/office/powerpoint/2010/main" val="1142784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Dark)">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7" name="Title 1">
            <a:extLst>
              <a:ext uri="{FF2B5EF4-FFF2-40B4-BE49-F238E27FC236}">
                <a16:creationId xmlns:a16="http://schemas.microsoft.com/office/drawing/2014/main" id="{D5FF3AA9-C096-5042-98A3-25B775F60D1D}"/>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9" name="Subtitle 2">
            <a:extLst>
              <a:ext uri="{FF2B5EF4-FFF2-40B4-BE49-F238E27FC236}">
                <a16:creationId xmlns:a16="http://schemas.microsoft.com/office/drawing/2014/main" id="{D039A923-0258-164F-A488-8BC51BE10E15}"/>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2" name="Rectangle 11">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364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Tree>
    <p:extLst>
      <p:ext uri="{BB962C8B-B14F-4D97-AF65-F5344CB8AC3E}">
        <p14:creationId xmlns:p14="http://schemas.microsoft.com/office/powerpoint/2010/main" val="118840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Colour)">
    <p:bg>
      <p:bgPr>
        <a:solidFill>
          <a:schemeClr val="accent2"/>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9" name="Rectangle 8"/>
          <p:cNvSpPr/>
          <p:nvPr userDrawn="1"/>
        </p:nvSpPr>
        <p:spPr>
          <a:xfrm>
            <a:off x="0" y="5070348"/>
            <a:ext cx="9144000" cy="73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itle 1">
            <a:extLst>
              <a:ext uri="{FF2B5EF4-FFF2-40B4-BE49-F238E27FC236}">
                <a16:creationId xmlns:a16="http://schemas.microsoft.com/office/drawing/2014/main" id="{CBBBC93A-5772-BA44-A64A-AA8C527E2424}"/>
              </a:ext>
            </a:extLst>
          </p:cNvPr>
          <p:cNvSpPr>
            <a:spLocks noGrp="1"/>
          </p:cNvSpPr>
          <p:nvPr>
            <p:ph type="ctrTitle" hasCustomPrompt="1"/>
          </p:nvPr>
        </p:nvSpPr>
        <p:spPr>
          <a:xfrm>
            <a:off x="685800" y="679288"/>
            <a:ext cx="7772400" cy="1643037"/>
          </a:xfrm>
        </p:spPr>
        <p:txBody>
          <a:bodyPr lIns="0" tIns="0" rIns="0" bIns="0" anchor="b" anchorCtr="0"/>
          <a:lstStyle>
            <a:lvl1pPr algn="ctr">
              <a:defRPr b="1">
                <a:solidFill>
                  <a:schemeClr val="bg1"/>
                </a:solidFill>
              </a:defRPr>
            </a:lvl1pPr>
          </a:lstStyle>
          <a:p>
            <a:r>
              <a:rPr lang="en-US" dirty="0"/>
              <a:t>Click to add section title</a:t>
            </a:r>
            <a:endParaRPr lang="en-CA" dirty="0"/>
          </a:p>
        </p:txBody>
      </p:sp>
      <p:sp>
        <p:nvSpPr>
          <p:cNvPr id="11" name="Subtitle 2">
            <a:extLst>
              <a:ext uri="{FF2B5EF4-FFF2-40B4-BE49-F238E27FC236}">
                <a16:creationId xmlns:a16="http://schemas.microsoft.com/office/drawing/2014/main" id="{2B57F7FB-B53B-F94F-9170-031F1333F6D2}"/>
              </a:ext>
            </a:extLst>
          </p:cNvPr>
          <p:cNvSpPr>
            <a:spLocks noGrp="1"/>
          </p:cNvSpPr>
          <p:nvPr>
            <p:ph type="subTitle" idx="1" hasCustomPrompt="1"/>
          </p:nvPr>
        </p:nvSpPr>
        <p:spPr>
          <a:xfrm>
            <a:off x="1371600" y="2801722"/>
            <a:ext cx="6400800" cy="1314003"/>
          </a:xfrm>
        </p:spPr>
        <p:txBody>
          <a:bodyPr lIns="0" tIns="0" rIns="0" bIns="0"/>
          <a:lstStyle>
            <a:lvl1pPr marL="0" indent="0" algn="ctr">
              <a:buNone/>
              <a:defRPr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section subtitle</a:t>
            </a:r>
            <a:endParaRPr lang="en-CA" dirty="0"/>
          </a:p>
        </p:txBody>
      </p:sp>
      <p:sp>
        <p:nvSpPr>
          <p:cNvPr id="14" name="Rectangle 13">
            <a:extLst>
              <a:ext uri="{FF2B5EF4-FFF2-40B4-BE49-F238E27FC236}">
                <a16:creationId xmlns:a16="http://schemas.microsoft.com/office/drawing/2014/main" id="{5FFE8F5B-B518-EC44-A50A-C90EA99081FF}"/>
              </a:ext>
            </a:extLst>
          </p:cNvPr>
          <p:cNvSpPr/>
          <p:nvPr userDrawn="1"/>
        </p:nvSpPr>
        <p:spPr>
          <a:xfrm>
            <a:off x="4284000" y="2506472"/>
            <a:ext cx="576000" cy="90000"/>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Tree>
    <p:extLst>
      <p:ext uri="{BB962C8B-B14F-4D97-AF65-F5344CB8AC3E}">
        <p14:creationId xmlns:p14="http://schemas.microsoft.com/office/powerpoint/2010/main" val="406786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mphasis (Ligh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Rectangle 4">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rgbClr val="000000"/>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1001"/>
            <a:ext cx="1143000" cy="321310"/>
          </a:xfrm>
          <a:prstGeom prst="rect">
            <a:avLst/>
          </a:prstGeom>
        </p:spPr>
      </p:pic>
    </p:spTree>
    <p:extLst>
      <p:ext uri="{BB962C8B-B14F-4D97-AF65-F5344CB8AC3E}">
        <p14:creationId xmlns:p14="http://schemas.microsoft.com/office/powerpoint/2010/main" val="73624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mphasis (Dark)">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9" name="Subtitle 2">
            <a:extLst>
              <a:ext uri="{FF2B5EF4-FFF2-40B4-BE49-F238E27FC236}">
                <a16:creationId xmlns:a16="http://schemas.microsoft.com/office/drawing/2014/main" id="{D6C6EC09-260E-7844-A3F8-F74886BBBE83}"/>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5"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
        <p:nvSpPr>
          <p:cNvPr id="6" name="Rectangle 5">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364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529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mphasis (Colour)">
    <p:bg>
      <p:bgPr>
        <a:solidFill>
          <a:schemeClr val="accent2"/>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4650740"/>
            <a:ext cx="1143000" cy="321310"/>
          </a:xfrm>
          <a:prstGeom prst="rect">
            <a:avLst/>
          </a:prstGeom>
        </p:spPr>
      </p:pic>
      <p:sp>
        <p:nvSpPr>
          <p:cNvPr id="10" name="Rectangle 9"/>
          <p:cNvSpPr/>
          <p:nvPr userDrawn="1"/>
        </p:nvSpPr>
        <p:spPr>
          <a:xfrm>
            <a:off x="0" y="5070348"/>
            <a:ext cx="9144000" cy="73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Subtitle 2">
            <a:extLst>
              <a:ext uri="{FF2B5EF4-FFF2-40B4-BE49-F238E27FC236}">
                <a16:creationId xmlns:a16="http://schemas.microsoft.com/office/drawing/2014/main" id="{9BFDAEB0-C263-3249-9B91-A576F97273C4}"/>
              </a:ext>
            </a:extLst>
          </p:cNvPr>
          <p:cNvSpPr>
            <a:spLocks noGrp="1"/>
          </p:cNvSpPr>
          <p:nvPr>
            <p:ph type="subTitle" idx="1" hasCustomPrompt="1"/>
          </p:nvPr>
        </p:nvSpPr>
        <p:spPr>
          <a:xfrm>
            <a:off x="914400" y="928470"/>
            <a:ext cx="7315200" cy="3227456"/>
          </a:xfrm>
        </p:spPr>
        <p:txBody>
          <a:bodyPr anchor="ctr"/>
          <a:lstStyle>
            <a:lvl1pPr marL="0" indent="0" algn="ctr">
              <a:buNone/>
              <a:defRPr sz="3200" b="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 point you want to emphasize.</a:t>
            </a:r>
            <a:endParaRPr lang="en-CA" dirty="0"/>
          </a:p>
        </p:txBody>
      </p:sp>
      <p:sp>
        <p:nvSpPr>
          <p:cNvPr id="6" name="Rectangle 5">
            <a:extLst>
              <a:ext uri="{FF2B5EF4-FFF2-40B4-BE49-F238E27FC236}">
                <a16:creationId xmlns:a16="http://schemas.microsoft.com/office/drawing/2014/main" id="{5FFE8F5B-B518-EC44-A50A-C90EA99081FF}"/>
              </a:ext>
            </a:extLst>
          </p:cNvPr>
          <p:cNvSpPr/>
          <p:nvPr userDrawn="1"/>
        </p:nvSpPr>
        <p:spPr>
          <a:xfrm>
            <a:off x="107504" y="4953398"/>
            <a:ext cx="1571297" cy="116950"/>
          </a:xfrm>
          <a:prstGeom prst="rect">
            <a:avLst/>
          </a:prstGeom>
          <a:solidFill>
            <a:srgbClr val="0081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1">
            <a:extLst>
              <a:ext uri="{FF2B5EF4-FFF2-40B4-BE49-F238E27FC236}">
                <a16:creationId xmlns:a16="http://schemas.microsoft.com/office/drawing/2014/main" id="{7A32B619-BF41-C34D-B5FF-F0AED15A20F6}"/>
              </a:ext>
            </a:extLst>
          </p:cNvPr>
          <p:cNvSpPr>
            <a:spLocks noGrp="1"/>
          </p:cNvSpPr>
          <p:nvPr>
            <p:ph type="sldNum" sz="quarter" idx="4"/>
          </p:nvPr>
        </p:nvSpPr>
        <p:spPr>
          <a:xfrm>
            <a:off x="107504" y="4659982"/>
            <a:ext cx="2057400" cy="274637"/>
          </a:xfrm>
          <a:prstGeom prst="rect">
            <a:avLst/>
          </a:prstGeom>
        </p:spPr>
        <p:txBody>
          <a:bodyPr vert="horz" lIns="91440" tIns="45720" rIns="91440" bIns="45720" rtlCol="0" anchor="ctr"/>
          <a:lstStyle>
            <a:lvl1pPr algn="l">
              <a:defRPr sz="1300">
                <a:solidFill>
                  <a:schemeClr val="bg1">
                    <a:lumMod val="9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endParaRPr lang="en-US"/>
          </a:p>
        </p:txBody>
      </p:sp>
    </p:spTree>
    <p:extLst>
      <p:ext uri="{BB962C8B-B14F-4D97-AF65-F5344CB8AC3E}">
        <p14:creationId xmlns:p14="http://schemas.microsoft.com/office/powerpoint/2010/main" val="104841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26" Type="http://schemas.openxmlformats.org/officeDocument/2006/relationships/slideLayout" Target="../slideLayouts/slideLayout42.xml"/><Relationship Id="rId3" Type="http://schemas.openxmlformats.org/officeDocument/2006/relationships/slideLayout" Target="../slideLayouts/slideLayout19.xml"/><Relationship Id="rId21" Type="http://schemas.openxmlformats.org/officeDocument/2006/relationships/slideLayout" Target="../slideLayouts/slideLayout37.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5" Type="http://schemas.openxmlformats.org/officeDocument/2006/relationships/slideLayout" Target="../slideLayouts/slideLayout41.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slideLayout" Target="../slideLayouts/slideLayout36.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24" Type="http://schemas.openxmlformats.org/officeDocument/2006/relationships/slideLayout" Target="../slideLayouts/slideLayout40.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23" Type="http://schemas.openxmlformats.org/officeDocument/2006/relationships/slideLayout" Target="../slideLayouts/slideLayout39.xml"/><Relationship Id="rId28" Type="http://schemas.openxmlformats.org/officeDocument/2006/relationships/theme" Target="../theme/theme2.xml"/><Relationship Id="rId10" Type="http://schemas.openxmlformats.org/officeDocument/2006/relationships/slideLayout" Target="../slideLayouts/slideLayout26.xml"/><Relationship Id="rId19" Type="http://schemas.openxmlformats.org/officeDocument/2006/relationships/slideLayout" Target="../slideLayouts/slideLayout35.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slideLayout" Target="../slideLayouts/slideLayout38.xml"/><Relationship Id="rId27"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MSIPCMContentMarking" descr="{&quot;HashCode&quot;:-1542678785,&quot;Placement&quot;:&quot;Footer&quot;,&quot;Top&quot;:382.997253,&quot;Left&quot;:0.0,&quot;SlideWidth&quot;:720,&quot;SlideHeight&quot;:405}"/>
          <p:cNvSpPr txBox="1"/>
          <p:nvPr userDrawn="1"/>
        </p:nvSpPr>
        <p:spPr>
          <a:xfrm>
            <a:off x="0" y="4864065"/>
            <a:ext cx="1804584" cy="279435"/>
          </a:xfrm>
          <a:prstGeom prst="rect">
            <a:avLst/>
          </a:prstGeom>
          <a:noFill/>
        </p:spPr>
        <p:txBody>
          <a:bodyPr vert="horz" wrap="square" lIns="0" tIns="0" rIns="0" bIns="0" rtlCol="0" anchor="ctr" anchorCtr="1">
            <a:spAutoFit/>
          </a:bodyPr>
          <a:lstStyle/>
          <a:p>
            <a:pPr algn="l">
              <a:spcBef>
                <a:spcPct val="0"/>
              </a:spcBef>
              <a:spcAft>
                <a:spcPct val="0"/>
              </a:spcAft>
            </a:pPr>
            <a:r>
              <a:rPr lang="en-CA" sz="1100" dirty="0">
                <a:solidFill>
                  <a:srgbClr val="000000"/>
                </a:solidFill>
                <a:latin typeface="Calibri" panose="020F0502020204030204" pitchFamily="34" charset="0"/>
              </a:rPr>
              <a:t>Classification: Protected A</a:t>
            </a:r>
          </a:p>
        </p:txBody>
      </p:sp>
      <p:sp>
        <p:nvSpPr>
          <p:cNvPr id="2050" name="Title Placeholder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dirty="0"/>
              <a:t>Click to edit Master title style</a:t>
            </a:r>
          </a:p>
        </p:txBody>
      </p:sp>
      <p:sp>
        <p:nvSpPr>
          <p:cNvPr id="2051"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dirty="0"/>
              <a:t>Click to edit Master text styles</a:t>
            </a:r>
          </a:p>
          <a:p>
            <a:pPr lvl="1"/>
            <a:r>
              <a:rPr lang="en-CA" altLang="en-US" dirty="0"/>
              <a:t>Second level</a:t>
            </a:r>
          </a:p>
          <a:p>
            <a:pPr lvl="2"/>
            <a:r>
              <a:rPr lang="en-CA" altLang="en-US" dirty="0"/>
              <a:t>Third level</a:t>
            </a:r>
          </a:p>
          <a:p>
            <a:pPr lvl="3"/>
            <a:r>
              <a:rPr lang="en-CA" altLang="en-US" dirty="0"/>
              <a:t>Fourth level</a:t>
            </a:r>
          </a:p>
          <a:p>
            <a:pPr lvl="4"/>
            <a:r>
              <a:rPr lang="en-CA" altLang="en-US" dirty="0"/>
              <a:t>Fifth level</a:t>
            </a:r>
          </a:p>
        </p:txBody>
      </p:sp>
      <p:sp>
        <p:nvSpPr>
          <p:cNvPr id="2" name="Rectangle 1"/>
          <p:cNvSpPr/>
          <p:nvPr userDrawn="1"/>
        </p:nvSpPr>
        <p:spPr>
          <a:xfrm>
            <a:off x="0" y="5070348"/>
            <a:ext cx="9144000" cy="73152"/>
          </a:xfrm>
          <a:prstGeom prst="rect">
            <a:avLst/>
          </a:prstGeom>
          <a:solidFill>
            <a:srgbClr val="5FCE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Slide Number Placeholder 1">
            <a:extLst>
              <a:ext uri="{FF2B5EF4-FFF2-40B4-BE49-F238E27FC236}">
                <a16:creationId xmlns:a16="http://schemas.microsoft.com/office/drawing/2014/main" id="{5E2C69AA-B9CD-974F-A121-DCA8EC116024}"/>
              </a:ext>
            </a:extLst>
          </p:cNvPr>
          <p:cNvSpPr>
            <a:spLocks noGrp="1"/>
          </p:cNvSpPr>
          <p:nvPr>
            <p:ph type="sldNum" sz="quarter" idx="4"/>
          </p:nvPr>
        </p:nvSpPr>
        <p:spPr>
          <a:xfrm>
            <a:off x="107504" y="4673377"/>
            <a:ext cx="2057400" cy="274637"/>
          </a:xfrm>
          <a:prstGeom prst="rect">
            <a:avLst/>
          </a:prstGeom>
        </p:spPr>
        <p:txBody>
          <a:bodyPr vert="horz" lIns="91440" tIns="45720" rIns="91440" bIns="45720" rtlCol="0" anchor="ctr"/>
          <a:lstStyle>
            <a:lvl1pPr algn="l">
              <a:defRPr sz="1300">
                <a:solidFill>
                  <a:schemeClr val="tx1">
                    <a:tint val="7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r>
              <a:rPr lang="en-US" dirty="0"/>
              <a:t>m</a:t>
            </a:r>
          </a:p>
        </p:txBody>
      </p:sp>
    </p:spTree>
    <p:extLst>
      <p:ext uri="{BB962C8B-B14F-4D97-AF65-F5344CB8AC3E}">
        <p14:creationId xmlns:p14="http://schemas.microsoft.com/office/powerpoint/2010/main" val="2344594542"/>
      </p:ext>
    </p:extLst>
  </p:cSld>
  <p:clrMap bg1="lt1" tx1="dk1" bg2="lt2" tx2="dk2" accent1="accent1" accent2="accent2" accent3="accent3" accent4="accent4" accent5="accent5" accent6="accent6" hlink="hlink" folHlink="folHlink"/>
  <p:sldLayoutIdLst>
    <p:sldLayoutId id="2147483746" r:id="rId1"/>
    <p:sldLayoutId id="2147483754" r:id="rId2"/>
    <p:sldLayoutId id="2147483755" r:id="rId3"/>
    <p:sldLayoutId id="2147483712" r:id="rId4"/>
    <p:sldLayoutId id="2147483747" r:id="rId5"/>
    <p:sldLayoutId id="2147483750" r:id="rId6"/>
    <p:sldLayoutId id="2147483745" r:id="rId7"/>
    <p:sldLayoutId id="2147483749" r:id="rId8"/>
    <p:sldLayoutId id="2147483751" r:id="rId9"/>
    <p:sldLayoutId id="2147483713" r:id="rId10"/>
    <p:sldLayoutId id="2147483715" r:id="rId11"/>
    <p:sldLayoutId id="2147483716" r:id="rId12"/>
    <p:sldLayoutId id="2147483752" r:id="rId13"/>
    <p:sldLayoutId id="2147483717" r:id="rId14"/>
    <p:sldLayoutId id="2147483758" r:id="rId15"/>
    <p:sldLayoutId id="2147483759" r:id="rId16"/>
  </p:sldLayoutIdLst>
  <p:hf hdr="0" ftr="0" dt="0"/>
  <p:txStyles>
    <p:titleStyle>
      <a:lvl1pPr algn="l" rtl="0" eaLnBrk="0" fontAlgn="base" hangingPunct="0">
        <a:spcBef>
          <a:spcPct val="0"/>
        </a:spcBef>
        <a:spcAft>
          <a:spcPct val="0"/>
        </a:spcAft>
        <a:defRPr sz="3200" b="0" kern="1200">
          <a:solidFill>
            <a:schemeClr val="tx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4400">
          <a:solidFill>
            <a:srgbClr val="6A737B"/>
          </a:solidFill>
          <a:latin typeface="Arial" charset="0"/>
          <a:cs typeface="Arial" charset="0"/>
        </a:defRPr>
      </a:lvl2pPr>
      <a:lvl3pPr algn="l" rtl="0" eaLnBrk="0" fontAlgn="base" hangingPunct="0">
        <a:spcBef>
          <a:spcPct val="0"/>
        </a:spcBef>
        <a:spcAft>
          <a:spcPct val="0"/>
        </a:spcAft>
        <a:defRPr sz="4400">
          <a:solidFill>
            <a:srgbClr val="6A737B"/>
          </a:solidFill>
          <a:latin typeface="Arial" charset="0"/>
          <a:cs typeface="Arial" charset="0"/>
        </a:defRPr>
      </a:lvl3pPr>
      <a:lvl4pPr algn="l" rtl="0" eaLnBrk="0" fontAlgn="base" hangingPunct="0">
        <a:spcBef>
          <a:spcPct val="0"/>
        </a:spcBef>
        <a:spcAft>
          <a:spcPct val="0"/>
        </a:spcAft>
        <a:defRPr sz="4400">
          <a:solidFill>
            <a:srgbClr val="6A737B"/>
          </a:solidFill>
          <a:latin typeface="Arial" charset="0"/>
          <a:cs typeface="Arial" charset="0"/>
        </a:defRPr>
      </a:lvl4pPr>
      <a:lvl5pPr algn="l" rtl="0" eaLnBrk="0" fontAlgn="base" hangingPunct="0">
        <a:spcBef>
          <a:spcPct val="0"/>
        </a:spcBef>
        <a:spcAft>
          <a:spcPct val="0"/>
        </a:spcAft>
        <a:defRPr sz="4400">
          <a:solidFill>
            <a:srgbClr val="6A737B"/>
          </a:solidFill>
          <a:latin typeface="Arial" charset="0"/>
          <a:cs typeface="Arial" charset="0"/>
        </a:defRPr>
      </a:lvl5pPr>
      <a:lvl6pPr marL="457200" algn="l" rtl="0" fontAlgn="base">
        <a:spcBef>
          <a:spcPct val="0"/>
        </a:spcBef>
        <a:spcAft>
          <a:spcPct val="0"/>
        </a:spcAft>
        <a:defRPr sz="4400">
          <a:solidFill>
            <a:srgbClr val="6A737B"/>
          </a:solidFill>
          <a:latin typeface="Arial" charset="0"/>
          <a:cs typeface="Arial" charset="0"/>
        </a:defRPr>
      </a:lvl6pPr>
      <a:lvl7pPr marL="914400" algn="l" rtl="0" fontAlgn="base">
        <a:spcBef>
          <a:spcPct val="0"/>
        </a:spcBef>
        <a:spcAft>
          <a:spcPct val="0"/>
        </a:spcAft>
        <a:defRPr sz="4400">
          <a:solidFill>
            <a:srgbClr val="6A737B"/>
          </a:solidFill>
          <a:latin typeface="Arial" charset="0"/>
          <a:cs typeface="Arial" charset="0"/>
        </a:defRPr>
      </a:lvl7pPr>
      <a:lvl8pPr marL="1371600" algn="l" rtl="0" fontAlgn="base">
        <a:spcBef>
          <a:spcPct val="0"/>
        </a:spcBef>
        <a:spcAft>
          <a:spcPct val="0"/>
        </a:spcAft>
        <a:defRPr sz="4400">
          <a:solidFill>
            <a:srgbClr val="6A737B"/>
          </a:solidFill>
          <a:latin typeface="Arial" charset="0"/>
          <a:cs typeface="Arial" charset="0"/>
        </a:defRPr>
      </a:lvl8pPr>
      <a:lvl9pPr marL="1828800" algn="l" rtl="0" fontAlgn="base">
        <a:spcBef>
          <a:spcPct val="0"/>
        </a:spcBef>
        <a:spcAft>
          <a:spcPct val="0"/>
        </a:spcAft>
        <a:defRPr sz="4400">
          <a:solidFill>
            <a:srgbClr val="6A737B"/>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dirty="0"/>
          </a:p>
        </p:txBody>
      </p:sp>
      <p:sp>
        <p:nvSpPr>
          <p:cNvPr id="2051"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dirty="0"/>
          </a:p>
        </p:txBody>
      </p:sp>
      <p:sp>
        <p:nvSpPr>
          <p:cNvPr id="8" name="Slide Number Placeholder 1">
            <a:extLst>
              <a:ext uri="{FF2B5EF4-FFF2-40B4-BE49-F238E27FC236}">
                <a16:creationId xmlns:a16="http://schemas.microsoft.com/office/drawing/2014/main" id="{5E2C69AA-B9CD-974F-A121-DCA8EC116024}"/>
              </a:ext>
            </a:extLst>
          </p:cNvPr>
          <p:cNvSpPr>
            <a:spLocks noGrp="1"/>
          </p:cNvSpPr>
          <p:nvPr>
            <p:ph type="sldNum" sz="quarter" idx="4"/>
          </p:nvPr>
        </p:nvSpPr>
        <p:spPr>
          <a:xfrm>
            <a:off x="107504" y="4800202"/>
            <a:ext cx="2057400" cy="274637"/>
          </a:xfrm>
          <a:prstGeom prst="rect">
            <a:avLst/>
          </a:prstGeom>
        </p:spPr>
        <p:txBody>
          <a:bodyPr vert="horz" lIns="91440" tIns="45720" rIns="91440" bIns="45720" rtlCol="0" anchor="ctr"/>
          <a:lstStyle>
            <a:lvl1pPr algn="l">
              <a:defRPr sz="1300">
                <a:solidFill>
                  <a:schemeClr val="tx1">
                    <a:tint val="75000"/>
                  </a:schemeClr>
                </a:solidFill>
                <a:latin typeface="Arial" panose="020B0604020202020204" pitchFamily="34" charset="0"/>
                <a:cs typeface="Arial" panose="020B0604020202020204" pitchFamily="34" charset="0"/>
              </a:defRPr>
            </a:lvl1pPr>
          </a:lstStyle>
          <a:p>
            <a:fld id="{3A2281A5-0AAD-5C43-9874-F8F3A9F5B29A}" type="slidenum">
              <a:rPr lang="en-US" smtClean="0"/>
              <a:pPr/>
              <a:t>‹#›</a:t>
            </a:fld>
            <a:r>
              <a:rPr lang="en-US" dirty="0"/>
              <a:t>m</a:t>
            </a:r>
          </a:p>
        </p:txBody>
      </p:sp>
      <p:sp>
        <p:nvSpPr>
          <p:cNvPr id="3" name="MSIPCMContentMarking" descr="{&quot;HashCode&quot;:1424004173,&quot;Placement&quot;:&quot;Footer&quot;,&quot;Top&quot;:382.997253,&quot;Left&quot;:0.0,&quot;SlideWidth&quot;:720,&quot;SlideHeight&quot;:405}"/>
          <p:cNvSpPr txBox="1"/>
          <p:nvPr userDrawn="1"/>
        </p:nvSpPr>
        <p:spPr>
          <a:xfrm>
            <a:off x="4283" y="4731545"/>
            <a:ext cx="1804584" cy="279435"/>
          </a:xfrm>
          <a:prstGeom prst="rect">
            <a:avLst/>
          </a:prstGeom>
          <a:noFill/>
        </p:spPr>
        <p:txBody>
          <a:bodyPr vert="horz" wrap="square" lIns="0" tIns="0" rIns="0" bIns="0" rtlCol="0" anchor="ctr" anchorCtr="1">
            <a:spAutoFit/>
          </a:bodyPr>
          <a:lstStyle/>
          <a:p>
            <a:pPr algn="l">
              <a:spcBef>
                <a:spcPct val="0"/>
              </a:spcBef>
              <a:spcAft>
                <a:spcPct val="0"/>
              </a:spcAft>
            </a:pPr>
            <a:r>
              <a:rPr lang="en-CA" sz="1100" dirty="0">
                <a:solidFill>
                  <a:srgbClr val="000000"/>
                </a:solidFill>
                <a:latin typeface="Calibri" panose="020F0502020204030204" pitchFamily="34" charset="0"/>
              </a:rPr>
              <a:t>Classification: Protected A</a:t>
            </a:r>
          </a:p>
        </p:txBody>
      </p:sp>
    </p:spTree>
    <p:extLst>
      <p:ext uri="{BB962C8B-B14F-4D97-AF65-F5344CB8AC3E}">
        <p14:creationId xmlns:p14="http://schemas.microsoft.com/office/powerpoint/2010/main" val="1909705122"/>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 id="2147483779" r:id="rId19"/>
    <p:sldLayoutId id="2147483780" r:id="rId20"/>
    <p:sldLayoutId id="2147483781" r:id="rId21"/>
    <p:sldLayoutId id="2147483782" r:id="rId22"/>
    <p:sldLayoutId id="2147483783" r:id="rId23"/>
    <p:sldLayoutId id="2147483784" r:id="rId24"/>
    <p:sldLayoutId id="2147483785" r:id="rId25"/>
    <p:sldLayoutId id="2147483786" r:id="rId26"/>
    <p:sldLayoutId id="2147483787" r:id="rId27"/>
  </p:sldLayoutIdLst>
  <p:hf hdr="0" ftr="0" dt="0"/>
  <p:txStyles>
    <p:titleStyle>
      <a:lvl1pPr algn="l" rtl="0" eaLnBrk="1" fontAlgn="base" hangingPunct="1">
        <a:spcBef>
          <a:spcPct val="0"/>
        </a:spcBef>
        <a:spcAft>
          <a:spcPct val="0"/>
        </a:spcAft>
        <a:defRPr sz="3200" b="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4400">
          <a:solidFill>
            <a:srgbClr val="6A737B"/>
          </a:solidFill>
          <a:latin typeface="Arial" charset="0"/>
          <a:cs typeface="Arial" charset="0"/>
        </a:defRPr>
      </a:lvl2pPr>
      <a:lvl3pPr algn="l" rtl="0" eaLnBrk="1" fontAlgn="base" hangingPunct="1">
        <a:spcBef>
          <a:spcPct val="0"/>
        </a:spcBef>
        <a:spcAft>
          <a:spcPct val="0"/>
        </a:spcAft>
        <a:defRPr sz="4400">
          <a:solidFill>
            <a:srgbClr val="6A737B"/>
          </a:solidFill>
          <a:latin typeface="Arial" charset="0"/>
          <a:cs typeface="Arial" charset="0"/>
        </a:defRPr>
      </a:lvl3pPr>
      <a:lvl4pPr algn="l" rtl="0" eaLnBrk="1" fontAlgn="base" hangingPunct="1">
        <a:spcBef>
          <a:spcPct val="0"/>
        </a:spcBef>
        <a:spcAft>
          <a:spcPct val="0"/>
        </a:spcAft>
        <a:defRPr sz="4400">
          <a:solidFill>
            <a:srgbClr val="6A737B"/>
          </a:solidFill>
          <a:latin typeface="Arial" charset="0"/>
          <a:cs typeface="Arial" charset="0"/>
        </a:defRPr>
      </a:lvl4pPr>
      <a:lvl5pPr algn="l" rtl="0" eaLnBrk="1" fontAlgn="base" hangingPunct="1">
        <a:spcBef>
          <a:spcPct val="0"/>
        </a:spcBef>
        <a:spcAft>
          <a:spcPct val="0"/>
        </a:spcAft>
        <a:defRPr sz="4400">
          <a:solidFill>
            <a:srgbClr val="6A737B"/>
          </a:solidFill>
          <a:latin typeface="Arial" charset="0"/>
          <a:cs typeface="Arial" charset="0"/>
        </a:defRPr>
      </a:lvl5pPr>
      <a:lvl6pPr marL="457200" algn="l" rtl="0" eaLnBrk="1" fontAlgn="base" hangingPunct="1">
        <a:spcBef>
          <a:spcPct val="0"/>
        </a:spcBef>
        <a:spcAft>
          <a:spcPct val="0"/>
        </a:spcAft>
        <a:defRPr sz="4400">
          <a:solidFill>
            <a:srgbClr val="6A737B"/>
          </a:solidFill>
          <a:latin typeface="Arial" charset="0"/>
          <a:cs typeface="Arial" charset="0"/>
        </a:defRPr>
      </a:lvl6pPr>
      <a:lvl7pPr marL="914400" algn="l" rtl="0" eaLnBrk="1" fontAlgn="base" hangingPunct="1">
        <a:spcBef>
          <a:spcPct val="0"/>
        </a:spcBef>
        <a:spcAft>
          <a:spcPct val="0"/>
        </a:spcAft>
        <a:defRPr sz="4400">
          <a:solidFill>
            <a:srgbClr val="6A737B"/>
          </a:solidFill>
          <a:latin typeface="Arial" charset="0"/>
          <a:cs typeface="Arial" charset="0"/>
        </a:defRPr>
      </a:lvl7pPr>
      <a:lvl8pPr marL="1371600" algn="l" rtl="0" eaLnBrk="1" fontAlgn="base" hangingPunct="1">
        <a:spcBef>
          <a:spcPct val="0"/>
        </a:spcBef>
        <a:spcAft>
          <a:spcPct val="0"/>
        </a:spcAft>
        <a:defRPr sz="4400">
          <a:solidFill>
            <a:srgbClr val="6A737B"/>
          </a:solidFill>
          <a:latin typeface="Arial" charset="0"/>
          <a:cs typeface="Arial" charset="0"/>
        </a:defRPr>
      </a:lvl8pPr>
      <a:lvl9pPr marL="1828800" algn="l" rtl="0" eaLnBrk="1" fontAlgn="base" hangingPunct="1">
        <a:spcBef>
          <a:spcPct val="0"/>
        </a:spcBef>
        <a:spcAft>
          <a:spcPct val="0"/>
        </a:spcAft>
        <a:defRPr sz="4400">
          <a:solidFill>
            <a:srgbClr val="6A737B"/>
          </a:solidFill>
          <a:latin typeface="Arial" charset="0"/>
          <a:cs typeface="Arial" charset="0"/>
        </a:defRPr>
      </a:lvl9pPr>
    </p:titleStyle>
    <p:bodyStyle>
      <a:lvl1pPr marL="342900" indent="-342900" algn="l" rtl="0" eaLnBrk="1" fontAlgn="base" hangingPunct="1">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266AA2-AEFF-B04C-97C3-7CBA51385A93}"/>
              </a:ext>
            </a:extLst>
          </p:cNvPr>
          <p:cNvSpPr>
            <a:spLocks noGrp="1"/>
          </p:cNvSpPr>
          <p:nvPr>
            <p:ph type="ctrTitle"/>
          </p:nvPr>
        </p:nvSpPr>
        <p:spPr>
          <a:xfrm>
            <a:off x="472008" y="776545"/>
            <a:ext cx="6188224" cy="2227253"/>
          </a:xfrm>
        </p:spPr>
        <p:txBody>
          <a:bodyPr/>
          <a:lstStyle/>
          <a:p>
            <a:r>
              <a:rPr lang="en-US" dirty="0"/>
              <a:t>Multi-Employer Benefit Plan Council of Canada</a:t>
            </a:r>
            <a:br>
              <a:rPr lang="en-US" dirty="0"/>
            </a:br>
            <a:r>
              <a:rPr lang="en-US" dirty="0"/>
              <a:t>Annual General Meeting</a:t>
            </a:r>
          </a:p>
        </p:txBody>
      </p:sp>
      <p:pic>
        <p:nvPicPr>
          <p:cNvPr id="5" name="Picture 4"/>
          <p:cNvPicPr>
            <a:picLocks noChangeAspect="1"/>
          </p:cNvPicPr>
          <p:nvPr/>
        </p:nvPicPr>
        <p:blipFill>
          <a:blip r:embed="rId3"/>
          <a:stretch>
            <a:fillRect/>
          </a:stretch>
        </p:blipFill>
        <p:spPr>
          <a:xfrm>
            <a:off x="6804245" y="981694"/>
            <a:ext cx="1730770" cy="3291840"/>
          </a:xfrm>
          <a:prstGeom prst="rect">
            <a:avLst/>
          </a:prstGeom>
        </p:spPr>
      </p:pic>
      <p:sp>
        <p:nvSpPr>
          <p:cNvPr id="6" name="Text Placeholder 2">
            <a:extLst>
              <a:ext uri="{FF2B5EF4-FFF2-40B4-BE49-F238E27FC236}">
                <a16:creationId xmlns:a16="http://schemas.microsoft.com/office/drawing/2014/main" id="{4E77F9AE-8EFE-CE05-4AE7-D9924322BAD0}"/>
              </a:ext>
            </a:extLst>
          </p:cNvPr>
          <p:cNvSpPr>
            <a:spLocks noGrp="1"/>
          </p:cNvSpPr>
          <p:nvPr>
            <p:ph type="body" sz="quarter" idx="12"/>
          </p:nvPr>
        </p:nvSpPr>
        <p:spPr>
          <a:xfrm>
            <a:off x="483446" y="3219822"/>
            <a:ext cx="6680842" cy="1224136"/>
          </a:xfrm>
        </p:spPr>
        <p:txBody>
          <a:bodyPr>
            <a:normAutofit/>
          </a:bodyPr>
          <a:lstStyle/>
          <a:p>
            <a:r>
              <a:rPr lang="en-US" sz="2000" dirty="0"/>
              <a:t>Haripaul Pannu, Deputy Superintendent of Pensions</a:t>
            </a:r>
          </a:p>
          <a:p>
            <a:r>
              <a:rPr lang="en-US" sz="2000" dirty="0"/>
              <a:t>May 8, 2026</a:t>
            </a:r>
          </a:p>
          <a:p>
            <a:endParaRPr lang="en-US" sz="2000" dirty="0"/>
          </a:p>
        </p:txBody>
      </p:sp>
    </p:spTree>
    <p:extLst>
      <p:ext uri="{BB962C8B-B14F-4D97-AF65-F5344CB8AC3E}">
        <p14:creationId xmlns:p14="http://schemas.microsoft.com/office/powerpoint/2010/main" val="420817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BF023654-FC5B-C346-BB76-B8CDCE82CE64}"/>
              </a:ext>
            </a:extLst>
          </p:cNvPr>
          <p:cNvSpPr>
            <a:spLocks noGrp="1"/>
          </p:cNvSpPr>
          <p:nvPr>
            <p:ph type="sldNum" sz="quarter" idx="4"/>
          </p:nvPr>
        </p:nvSpPr>
        <p:spPr/>
        <p:txBody>
          <a:bodyPr/>
          <a:lstStyle/>
          <a:p>
            <a:fld id="{3A2281A5-0AAD-5C43-9874-F8F3A9F5B29A}" type="slidenum">
              <a:rPr lang="en-US" smtClean="0"/>
              <a:pPr/>
              <a:t>10</a:t>
            </a:fld>
            <a:endParaRPr lang="en-US" dirty="0"/>
          </a:p>
        </p:txBody>
      </p:sp>
      <p:sp>
        <p:nvSpPr>
          <p:cNvPr id="3" name="Title 2">
            <a:extLst>
              <a:ext uri="{FF2B5EF4-FFF2-40B4-BE49-F238E27FC236}">
                <a16:creationId xmlns:a16="http://schemas.microsoft.com/office/drawing/2014/main" id="{B31BEA0A-0435-114C-BCD7-79DF357B3C80}"/>
              </a:ext>
            </a:extLst>
          </p:cNvPr>
          <p:cNvSpPr>
            <a:spLocks noGrp="1"/>
          </p:cNvSpPr>
          <p:nvPr>
            <p:ph type="title"/>
          </p:nvPr>
        </p:nvSpPr>
        <p:spPr/>
        <p:txBody>
          <a:bodyPr/>
          <a:lstStyle/>
          <a:p>
            <a:r>
              <a:rPr lang="en-US" sz="2400" dirty="0"/>
              <a:t>Eligibility: Reintroducing Hours-Based Participation</a:t>
            </a:r>
          </a:p>
        </p:txBody>
      </p:sp>
      <p:sp>
        <p:nvSpPr>
          <p:cNvPr id="19" name="Text 3">
            <a:extLst>
              <a:ext uri="{FF2B5EF4-FFF2-40B4-BE49-F238E27FC236}">
                <a16:creationId xmlns:a16="http://schemas.microsoft.com/office/drawing/2014/main" id="{24800284-DB00-6C89-00C7-0B8898B629B0}"/>
              </a:ext>
            </a:extLst>
          </p:cNvPr>
          <p:cNvSpPr/>
          <p:nvPr/>
        </p:nvSpPr>
        <p:spPr>
          <a:xfrm>
            <a:off x="496119" y="1452265"/>
            <a:ext cx="2090366" cy="177180"/>
          </a:xfrm>
          <a:prstGeom prst="rect">
            <a:avLst/>
          </a:prstGeom>
          <a:noFill/>
          <a:ln/>
        </p:spPr>
        <p:txBody>
          <a:bodyPr wrap="none" lIns="0" tIns="0" rIns="0" bIns="0" rtlCol="0" anchor="t"/>
          <a:lstStyle/>
          <a:p>
            <a:pPr>
              <a:lnSpc>
                <a:spcPts val="1375"/>
              </a:lnSpc>
            </a:pPr>
            <a:r>
              <a:rPr lang="en-US" sz="1400" b="1" dirty="0">
                <a:solidFill>
                  <a:srgbClr val="312F2B"/>
                </a:solidFill>
                <a:latin typeface="Arial" panose="020B0604020202020204" pitchFamily="34" charset="0"/>
                <a:ea typeface="Gelasio" pitchFamily="34" charset="-122"/>
                <a:cs typeface="Arial" panose="020B0604020202020204" pitchFamily="34" charset="0"/>
              </a:rPr>
              <a:t>Eligibility Changes</a:t>
            </a:r>
            <a:br>
              <a:rPr lang="en-US" sz="1400" b="1" dirty="0">
                <a:solidFill>
                  <a:srgbClr val="312F2B"/>
                </a:solidFill>
                <a:latin typeface="Arial" panose="020B0604020202020204" pitchFamily="34" charset="0"/>
                <a:ea typeface="Gelasio" pitchFamily="34" charset="-122"/>
                <a:cs typeface="Arial" panose="020B0604020202020204" pitchFamily="34" charset="0"/>
              </a:rPr>
            </a:br>
            <a:br>
              <a:rPr lang="en-US" sz="1400" b="1" dirty="0">
                <a:solidFill>
                  <a:srgbClr val="312F2B"/>
                </a:solidFill>
                <a:latin typeface="Arial" panose="020B0604020202020204" pitchFamily="34" charset="0"/>
                <a:ea typeface="Gelasio" pitchFamily="34" charset="-122"/>
                <a:cs typeface="Arial" panose="020B0604020202020204" pitchFamily="34" charset="0"/>
              </a:rPr>
            </a:br>
            <a:endParaRPr lang="en-US" sz="1400" b="1" dirty="0">
              <a:latin typeface="Arial" panose="020B0604020202020204" pitchFamily="34" charset="0"/>
              <a:cs typeface="Arial" panose="020B0604020202020204" pitchFamily="34" charset="0"/>
            </a:endParaRPr>
          </a:p>
        </p:txBody>
      </p:sp>
      <p:sp>
        <p:nvSpPr>
          <p:cNvPr id="20" name="Text 4">
            <a:extLst>
              <a:ext uri="{FF2B5EF4-FFF2-40B4-BE49-F238E27FC236}">
                <a16:creationId xmlns:a16="http://schemas.microsoft.com/office/drawing/2014/main" id="{5ED1CF4C-B4EA-907F-AB7A-797DD8318DE5}"/>
              </a:ext>
            </a:extLst>
          </p:cNvPr>
          <p:cNvSpPr/>
          <p:nvPr/>
        </p:nvSpPr>
        <p:spPr>
          <a:xfrm>
            <a:off x="436217" y="1846684"/>
            <a:ext cx="3937546" cy="653058"/>
          </a:xfrm>
          <a:prstGeom prst="rect">
            <a:avLst/>
          </a:prstGeom>
          <a:noFill/>
          <a:ln/>
        </p:spPr>
        <p:txBody>
          <a:bodyPr wrap="square" lIns="0" tIns="0" rIns="0" bIns="0" rtlCol="0" anchor="t"/>
          <a:lstStyle/>
          <a:p>
            <a:pPr marL="171450" indent="-171450">
              <a:buFont typeface="Arial" panose="020B0604020202020204" pitchFamily="34" charset="0"/>
              <a:buChar char="•"/>
            </a:pPr>
            <a:r>
              <a:rPr lang="en-US" sz="1400" dirty="0">
                <a:solidFill>
                  <a:srgbClr val="272525"/>
                </a:solidFill>
                <a:latin typeface="Arial" panose="020B0604020202020204" pitchFamily="34" charset="0"/>
                <a:ea typeface="Lato" pitchFamily="34" charset="-122"/>
                <a:cs typeface="Arial" panose="020B0604020202020204" pitchFamily="34" charset="0"/>
              </a:rPr>
              <a:t>An hours-based membership criterion would offer an alternative to the existing earnings-based criterion. </a:t>
            </a:r>
            <a:br>
              <a:rPr lang="en-US" sz="1400" dirty="0">
                <a:solidFill>
                  <a:srgbClr val="272525"/>
                </a:solidFill>
                <a:latin typeface="Arial" panose="020B0604020202020204" pitchFamily="34" charset="0"/>
                <a:ea typeface="Lato" pitchFamily="34" charset="-122"/>
                <a:cs typeface="Arial" panose="020B0604020202020204" pitchFamily="34" charset="0"/>
              </a:rPr>
            </a:br>
            <a:endParaRPr lang="en-US" sz="1400" dirty="0">
              <a:solidFill>
                <a:srgbClr val="272525"/>
              </a:solidFill>
              <a:latin typeface="Arial" panose="020B0604020202020204" pitchFamily="34" charset="0"/>
              <a:ea typeface="Lato" pitchFamily="34" charset="-122"/>
              <a:cs typeface="Arial" panose="020B0604020202020204" pitchFamily="34" charset="0"/>
            </a:endParaRPr>
          </a:p>
          <a:p>
            <a:pPr marL="171450" indent="-171450">
              <a:buFont typeface="Arial" panose="020B0604020202020204" pitchFamily="34" charset="0"/>
              <a:buChar char="•"/>
            </a:pPr>
            <a:r>
              <a:rPr lang="en-US" sz="1400" dirty="0">
                <a:solidFill>
                  <a:srgbClr val="272525"/>
                </a:solidFill>
                <a:latin typeface="Arial" panose="020B0604020202020204" pitchFamily="34" charset="0"/>
                <a:ea typeface="Lato" pitchFamily="34" charset="-122"/>
                <a:cs typeface="Arial" panose="020B0604020202020204" pitchFamily="34" charset="0"/>
              </a:rPr>
              <a:t>Under this new proposal, members could become eligible after 2 consecutive years of employment, with a minimum of 350 hours worked in each of those 2 fiscal years, if supported by the plan text.</a:t>
            </a:r>
            <a:br>
              <a:rPr lang="en-US" sz="1400" dirty="0">
                <a:solidFill>
                  <a:srgbClr val="272525"/>
                </a:solidFill>
                <a:latin typeface="Arial" panose="020B0604020202020204" pitchFamily="34" charset="0"/>
                <a:ea typeface="Lato" pitchFamily="34" charset="-122"/>
                <a:cs typeface="Arial" panose="020B0604020202020204" pitchFamily="34" charset="0"/>
              </a:rPr>
            </a:br>
            <a:endParaRPr lang="en-US" sz="1400" dirty="0">
              <a:solidFill>
                <a:srgbClr val="272525"/>
              </a:solidFill>
              <a:latin typeface="Arial" panose="020B0604020202020204" pitchFamily="34" charset="0"/>
              <a:ea typeface="Lato" pitchFamily="34" charset="-122"/>
              <a:cs typeface="Arial" panose="020B0604020202020204" pitchFamily="34" charset="0"/>
            </a:endParaRPr>
          </a:p>
          <a:p>
            <a:pPr marL="171450" indent="-171450">
              <a:buFont typeface="Arial" panose="020B0604020202020204" pitchFamily="34" charset="0"/>
              <a:buChar char="•"/>
            </a:pPr>
            <a:r>
              <a:rPr lang="en-US" sz="1400" dirty="0">
                <a:solidFill>
                  <a:srgbClr val="272525"/>
                </a:solidFill>
                <a:latin typeface="Arial" panose="020B0604020202020204" pitchFamily="34" charset="0"/>
                <a:ea typeface="Lato" pitchFamily="34" charset="-122"/>
                <a:cs typeface="Arial" panose="020B0604020202020204" pitchFamily="34" charset="0"/>
              </a:rPr>
              <a:t>The current earnings standard (35% YMPE) will remain as an option for eligibility.</a:t>
            </a:r>
            <a:endParaRPr lang="en-US" sz="14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p:txBody>
      </p:sp>
      <p:sp>
        <p:nvSpPr>
          <p:cNvPr id="21" name="Text 5">
            <a:extLst>
              <a:ext uri="{FF2B5EF4-FFF2-40B4-BE49-F238E27FC236}">
                <a16:creationId xmlns:a16="http://schemas.microsoft.com/office/drawing/2014/main" id="{B9CDADD8-AC81-080D-1539-7A2D3D08D48E}"/>
              </a:ext>
            </a:extLst>
          </p:cNvPr>
          <p:cNvSpPr/>
          <p:nvPr/>
        </p:nvSpPr>
        <p:spPr>
          <a:xfrm>
            <a:off x="516732" y="2890936"/>
            <a:ext cx="3937546" cy="326529"/>
          </a:xfrm>
          <a:prstGeom prst="rect">
            <a:avLst/>
          </a:prstGeom>
          <a:noFill/>
          <a:ln/>
        </p:spPr>
        <p:txBody>
          <a:bodyPr wrap="square" lIns="0" tIns="0" rIns="0" bIns="0" rtlCol="0" anchor="t"/>
          <a:lstStyle/>
          <a:p>
            <a:pPr>
              <a:lnSpc>
                <a:spcPts val="1281"/>
              </a:lnSpc>
            </a:pPr>
            <a:endParaRPr lang="en-US" sz="1200" dirty="0">
              <a:latin typeface="Arial" panose="020B0604020202020204" pitchFamily="34" charset="0"/>
              <a:cs typeface="Arial" panose="020B0604020202020204" pitchFamily="34" charset="0"/>
            </a:endParaRPr>
          </a:p>
        </p:txBody>
      </p:sp>
      <p:sp>
        <p:nvSpPr>
          <p:cNvPr id="22" name="Text 6">
            <a:extLst>
              <a:ext uri="{FF2B5EF4-FFF2-40B4-BE49-F238E27FC236}">
                <a16:creationId xmlns:a16="http://schemas.microsoft.com/office/drawing/2014/main" id="{9EC9F51E-BD15-137B-7550-A4F2129AB1CD}"/>
              </a:ext>
            </a:extLst>
          </p:cNvPr>
          <p:cNvSpPr/>
          <p:nvPr/>
        </p:nvSpPr>
        <p:spPr>
          <a:xfrm>
            <a:off x="4715098" y="1452265"/>
            <a:ext cx="1417663" cy="177180"/>
          </a:xfrm>
          <a:prstGeom prst="rect">
            <a:avLst/>
          </a:prstGeom>
          <a:noFill/>
          <a:ln/>
        </p:spPr>
        <p:txBody>
          <a:bodyPr wrap="none" lIns="0" tIns="0" rIns="0" bIns="0" rtlCol="0" anchor="t"/>
          <a:lstStyle/>
          <a:p>
            <a:pPr>
              <a:lnSpc>
                <a:spcPts val="1375"/>
              </a:lnSpc>
            </a:pPr>
            <a:r>
              <a:rPr lang="en-US" sz="1400" b="1" dirty="0">
                <a:solidFill>
                  <a:srgbClr val="312F2B"/>
                </a:solidFill>
                <a:latin typeface="Arial" panose="020B0604020202020204" pitchFamily="34" charset="0"/>
                <a:ea typeface="Gelasio" pitchFamily="34" charset="-122"/>
                <a:cs typeface="Arial" panose="020B0604020202020204" pitchFamily="34" charset="0"/>
              </a:rPr>
              <a:t>Operational Benefits</a:t>
            </a:r>
            <a:endParaRPr lang="en-US" sz="1400" b="1" dirty="0">
              <a:latin typeface="Arial" panose="020B0604020202020204" pitchFamily="34" charset="0"/>
              <a:cs typeface="Arial" panose="020B0604020202020204" pitchFamily="34" charset="0"/>
            </a:endParaRPr>
          </a:p>
        </p:txBody>
      </p:sp>
      <p:sp>
        <p:nvSpPr>
          <p:cNvPr id="23" name="Shape 7">
            <a:extLst>
              <a:ext uri="{FF2B5EF4-FFF2-40B4-BE49-F238E27FC236}">
                <a16:creationId xmlns:a16="http://schemas.microsoft.com/office/drawing/2014/main" id="{ED2B8943-406E-5116-562D-E01E5189F15C}"/>
              </a:ext>
            </a:extLst>
          </p:cNvPr>
          <p:cNvSpPr/>
          <p:nvPr/>
        </p:nvSpPr>
        <p:spPr>
          <a:xfrm>
            <a:off x="4715098" y="1731466"/>
            <a:ext cx="3937546" cy="830759"/>
          </a:xfrm>
          <a:prstGeom prst="roundRect">
            <a:avLst>
              <a:gd name="adj" fmla="val 5734"/>
            </a:avLst>
          </a:prstGeom>
          <a:solidFill>
            <a:srgbClr val="9DD7F9">
              <a:alpha val="50196"/>
            </a:srgbClr>
          </a:solidFill>
          <a:ln w="7620">
            <a:solidFill>
              <a:srgbClr val="CECEC9"/>
            </a:solidFill>
            <a:prstDash val="solid"/>
          </a:ln>
        </p:spPr>
        <p:txBody>
          <a:bodyPr/>
          <a:lstStyle/>
          <a:p>
            <a:endParaRPr lang="en-CA" sz="2400">
              <a:latin typeface="Arial" panose="020B0604020202020204" pitchFamily="34" charset="0"/>
              <a:cs typeface="Arial" panose="020B0604020202020204" pitchFamily="34" charset="0"/>
            </a:endParaRPr>
          </a:p>
        </p:txBody>
      </p:sp>
      <p:sp>
        <p:nvSpPr>
          <p:cNvPr id="24" name="Text 8">
            <a:extLst>
              <a:ext uri="{FF2B5EF4-FFF2-40B4-BE49-F238E27FC236}">
                <a16:creationId xmlns:a16="http://schemas.microsoft.com/office/drawing/2014/main" id="{656289EA-C0C0-0E3F-969C-9F776B50D294}"/>
              </a:ext>
            </a:extLst>
          </p:cNvPr>
          <p:cNvSpPr/>
          <p:nvPr/>
        </p:nvSpPr>
        <p:spPr>
          <a:xfrm>
            <a:off x="4833267" y="1849636"/>
            <a:ext cx="1604293" cy="177180"/>
          </a:xfrm>
          <a:prstGeom prst="rect">
            <a:avLst/>
          </a:prstGeom>
          <a:noFill/>
          <a:ln/>
        </p:spPr>
        <p:txBody>
          <a:bodyPr wrap="none" lIns="0" tIns="0" rIns="0" bIns="0" rtlCol="0" anchor="t"/>
          <a:lstStyle/>
          <a:p>
            <a:pPr>
              <a:lnSpc>
                <a:spcPts val="1375"/>
              </a:lnSpc>
            </a:pPr>
            <a:r>
              <a:rPr lang="en-US" sz="1094" dirty="0">
                <a:solidFill>
                  <a:srgbClr val="272525"/>
                </a:solidFill>
                <a:latin typeface="Arial" panose="020B0604020202020204" pitchFamily="34" charset="0"/>
                <a:ea typeface="Gelasio" pitchFamily="34" charset="-122"/>
                <a:cs typeface="Arial" panose="020B0604020202020204" pitchFamily="34" charset="0"/>
              </a:rPr>
              <a:t>Administrative Simplicity</a:t>
            </a:r>
            <a:endParaRPr lang="en-US" sz="1094" dirty="0">
              <a:latin typeface="Arial" panose="020B0604020202020204" pitchFamily="34" charset="0"/>
              <a:cs typeface="Arial" panose="020B0604020202020204" pitchFamily="34" charset="0"/>
            </a:endParaRPr>
          </a:p>
        </p:txBody>
      </p:sp>
      <p:sp>
        <p:nvSpPr>
          <p:cNvPr id="25" name="Text 9">
            <a:extLst>
              <a:ext uri="{FF2B5EF4-FFF2-40B4-BE49-F238E27FC236}">
                <a16:creationId xmlns:a16="http://schemas.microsoft.com/office/drawing/2014/main" id="{BC0A9A65-CB92-36D5-E7DE-D3C2F1B2D270}"/>
              </a:ext>
            </a:extLst>
          </p:cNvPr>
          <p:cNvSpPr/>
          <p:nvPr/>
        </p:nvSpPr>
        <p:spPr>
          <a:xfrm>
            <a:off x="4833268" y="2117527"/>
            <a:ext cx="3701207" cy="326529"/>
          </a:xfrm>
          <a:prstGeom prst="rect">
            <a:avLst/>
          </a:prstGeom>
          <a:noFill/>
          <a:ln/>
        </p:spPr>
        <p:txBody>
          <a:bodyPr wrap="square" lIns="0" tIns="0" rIns="0" bIns="0" rtlCol="0" anchor="t"/>
          <a:lstStyle/>
          <a:p>
            <a:pPr>
              <a:lnSpc>
                <a:spcPts val="1281"/>
              </a:lnSpc>
            </a:pPr>
            <a:r>
              <a:rPr lang="en-US" sz="875" dirty="0">
                <a:solidFill>
                  <a:srgbClr val="272525"/>
                </a:solidFill>
                <a:latin typeface="Arial" panose="020B0604020202020204" pitchFamily="34" charset="0"/>
                <a:ea typeface="Lato" pitchFamily="34" charset="-122"/>
                <a:cs typeface="Arial" panose="020B0604020202020204" pitchFamily="34" charset="0"/>
              </a:rPr>
              <a:t>Hour-tracking data is often already available, simplifying the eligibility assessment process.</a:t>
            </a:r>
            <a:endParaRPr lang="en-US" sz="875" dirty="0">
              <a:latin typeface="Arial" panose="020B0604020202020204" pitchFamily="34" charset="0"/>
              <a:cs typeface="Arial" panose="020B0604020202020204" pitchFamily="34" charset="0"/>
            </a:endParaRPr>
          </a:p>
        </p:txBody>
      </p:sp>
      <p:sp>
        <p:nvSpPr>
          <p:cNvPr id="26" name="Shape 10">
            <a:extLst>
              <a:ext uri="{FF2B5EF4-FFF2-40B4-BE49-F238E27FC236}">
                <a16:creationId xmlns:a16="http://schemas.microsoft.com/office/drawing/2014/main" id="{9F3344D6-5828-AA74-4C4E-AABE2288D5DB}"/>
              </a:ext>
            </a:extLst>
          </p:cNvPr>
          <p:cNvSpPr/>
          <p:nvPr/>
        </p:nvSpPr>
        <p:spPr>
          <a:xfrm>
            <a:off x="4715098" y="2652936"/>
            <a:ext cx="3937546" cy="830759"/>
          </a:xfrm>
          <a:prstGeom prst="roundRect">
            <a:avLst>
              <a:gd name="adj" fmla="val 5734"/>
            </a:avLst>
          </a:prstGeom>
          <a:solidFill>
            <a:srgbClr val="9DD7F9">
              <a:alpha val="50196"/>
            </a:srgbClr>
          </a:solidFill>
          <a:ln w="7620">
            <a:solidFill>
              <a:srgbClr val="CECEC9"/>
            </a:solidFill>
            <a:prstDash val="solid"/>
          </a:ln>
        </p:spPr>
        <p:txBody>
          <a:bodyPr/>
          <a:lstStyle/>
          <a:p>
            <a:endParaRPr lang="en-CA" sz="2400">
              <a:latin typeface="Arial" panose="020B0604020202020204" pitchFamily="34" charset="0"/>
              <a:cs typeface="Arial" panose="020B0604020202020204" pitchFamily="34" charset="0"/>
            </a:endParaRPr>
          </a:p>
        </p:txBody>
      </p:sp>
      <p:sp>
        <p:nvSpPr>
          <p:cNvPr id="27" name="Text 11">
            <a:extLst>
              <a:ext uri="{FF2B5EF4-FFF2-40B4-BE49-F238E27FC236}">
                <a16:creationId xmlns:a16="http://schemas.microsoft.com/office/drawing/2014/main" id="{A9F084E8-3622-885F-539A-E58DB23B6762}"/>
              </a:ext>
            </a:extLst>
          </p:cNvPr>
          <p:cNvSpPr/>
          <p:nvPr/>
        </p:nvSpPr>
        <p:spPr>
          <a:xfrm>
            <a:off x="4833267" y="2771105"/>
            <a:ext cx="1417663" cy="177180"/>
          </a:xfrm>
          <a:prstGeom prst="rect">
            <a:avLst/>
          </a:prstGeom>
          <a:noFill/>
          <a:ln/>
        </p:spPr>
        <p:txBody>
          <a:bodyPr wrap="none" lIns="0" tIns="0" rIns="0" bIns="0" rtlCol="0" anchor="t"/>
          <a:lstStyle/>
          <a:p>
            <a:pPr>
              <a:lnSpc>
                <a:spcPts val="1375"/>
              </a:lnSpc>
            </a:pPr>
            <a:r>
              <a:rPr lang="en-US" sz="1094" dirty="0">
                <a:solidFill>
                  <a:srgbClr val="272525"/>
                </a:solidFill>
                <a:latin typeface="Arial" panose="020B0604020202020204" pitchFamily="34" charset="0"/>
                <a:ea typeface="Gelasio" pitchFamily="34" charset="-122"/>
                <a:cs typeface="Arial" panose="020B0604020202020204" pitchFamily="34" charset="0"/>
              </a:rPr>
              <a:t>Sector Alignment</a:t>
            </a:r>
            <a:endParaRPr lang="en-US" sz="1094" dirty="0">
              <a:latin typeface="Arial" panose="020B0604020202020204" pitchFamily="34" charset="0"/>
              <a:cs typeface="Arial" panose="020B0604020202020204" pitchFamily="34" charset="0"/>
            </a:endParaRPr>
          </a:p>
        </p:txBody>
      </p:sp>
      <p:sp>
        <p:nvSpPr>
          <p:cNvPr id="28" name="Text 12">
            <a:extLst>
              <a:ext uri="{FF2B5EF4-FFF2-40B4-BE49-F238E27FC236}">
                <a16:creationId xmlns:a16="http://schemas.microsoft.com/office/drawing/2014/main" id="{0A0E064F-0903-1245-4CE6-52FECF8D271C}"/>
              </a:ext>
            </a:extLst>
          </p:cNvPr>
          <p:cNvSpPr/>
          <p:nvPr/>
        </p:nvSpPr>
        <p:spPr>
          <a:xfrm>
            <a:off x="4833268" y="3038996"/>
            <a:ext cx="3701207" cy="326529"/>
          </a:xfrm>
          <a:prstGeom prst="rect">
            <a:avLst/>
          </a:prstGeom>
          <a:noFill/>
          <a:ln/>
        </p:spPr>
        <p:txBody>
          <a:bodyPr wrap="square" lIns="0" tIns="0" rIns="0" bIns="0" rtlCol="0" anchor="t"/>
          <a:lstStyle/>
          <a:p>
            <a:pPr>
              <a:lnSpc>
                <a:spcPts val="1281"/>
              </a:lnSpc>
            </a:pPr>
            <a:r>
              <a:rPr lang="en-US" sz="875" dirty="0">
                <a:solidFill>
                  <a:srgbClr val="272525"/>
                </a:solidFill>
                <a:latin typeface="Arial" panose="020B0604020202020204" pitchFamily="34" charset="0"/>
                <a:ea typeface="Lato" pitchFamily="34" charset="-122"/>
                <a:cs typeface="Arial" panose="020B0604020202020204" pitchFamily="34" charset="0"/>
              </a:rPr>
              <a:t>Better suited for industries like construction and trades, where earnings can fluctuate significantly.</a:t>
            </a:r>
            <a:endParaRPr lang="en-US" sz="875" dirty="0">
              <a:latin typeface="Arial" panose="020B0604020202020204" pitchFamily="34" charset="0"/>
              <a:cs typeface="Arial" panose="020B0604020202020204" pitchFamily="34" charset="0"/>
            </a:endParaRPr>
          </a:p>
        </p:txBody>
      </p:sp>
      <p:sp>
        <p:nvSpPr>
          <p:cNvPr id="29" name="Shape 13">
            <a:extLst>
              <a:ext uri="{FF2B5EF4-FFF2-40B4-BE49-F238E27FC236}">
                <a16:creationId xmlns:a16="http://schemas.microsoft.com/office/drawing/2014/main" id="{221FD94D-A9DC-69FE-6F45-40F743C50FFE}"/>
              </a:ext>
            </a:extLst>
          </p:cNvPr>
          <p:cNvSpPr/>
          <p:nvPr/>
        </p:nvSpPr>
        <p:spPr>
          <a:xfrm>
            <a:off x="4715098" y="3574405"/>
            <a:ext cx="3937546" cy="830759"/>
          </a:xfrm>
          <a:prstGeom prst="roundRect">
            <a:avLst>
              <a:gd name="adj" fmla="val 5734"/>
            </a:avLst>
          </a:prstGeom>
          <a:solidFill>
            <a:srgbClr val="9DD7F9">
              <a:alpha val="50196"/>
            </a:srgbClr>
          </a:solidFill>
          <a:ln w="7620">
            <a:solidFill>
              <a:srgbClr val="CECEC9"/>
            </a:solidFill>
            <a:prstDash val="solid"/>
          </a:ln>
        </p:spPr>
        <p:txBody>
          <a:bodyPr/>
          <a:lstStyle/>
          <a:p>
            <a:endParaRPr lang="en-CA" sz="2400">
              <a:latin typeface="Arial" panose="020B0604020202020204" pitchFamily="34" charset="0"/>
              <a:cs typeface="Arial" panose="020B0604020202020204" pitchFamily="34" charset="0"/>
            </a:endParaRPr>
          </a:p>
        </p:txBody>
      </p:sp>
      <p:sp>
        <p:nvSpPr>
          <p:cNvPr id="30" name="Text 14">
            <a:extLst>
              <a:ext uri="{FF2B5EF4-FFF2-40B4-BE49-F238E27FC236}">
                <a16:creationId xmlns:a16="http://schemas.microsoft.com/office/drawing/2014/main" id="{DE391365-60EC-0E00-ADF7-DACA052DC992}"/>
              </a:ext>
            </a:extLst>
          </p:cNvPr>
          <p:cNvSpPr/>
          <p:nvPr/>
        </p:nvSpPr>
        <p:spPr>
          <a:xfrm>
            <a:off x="4833267" y="3692574"/>
            <a:ext cx="1417663" cy="177180"/>
          </a:xfrm>
          <a:prstGeom prst="rect">
            <a:avLst/>
          </a:prstGeom>
          <a:noFill/>
          <a:ln/>
        </p:spPr>
        <p:txBody>
          <a:bodyPr wrap="none" lIns="0" tIns="0" rIns="0" bIns="0" rtlCol="0" anchor="t"/>
          <a:lstStyle/>
          <a:p>
            <a:pPr>
              <a:lnSpc>
                <a:spcPts val="1375"/>
              </a:lnSpc>
            </a:pPr>
            <a:r>
              <a:rPr lang="en-US" sz="1094" dirty="0">
                <a:solidFill>
                  <a:srgbClr val="272525"/>
                </a:solidFill>
                <a:latin typeface="Arial" panose="020B0604020202020204" pitchFamily="34" charset="0"/>
                <a:ea typeface="Gelasio" pitchFamily="34" charset="-122"/>
                <a:cs typeface="Arial" panose="020B0604020202020204" pitchFamily="34" charset="0"/>
              </a:rPr>
              <a:t>Red Tape Reduction</a:t>
            </a:r>
            <a:endParaRPr lang="en-US" sz="1094" dirty="0">
              <a:latin typeface="Arial" panose="020B0604020202020204" pitchFamily="34" charset="0"/>
              <a:cs typeface="Arial" panose="020B0604020202020204" pitchFamily="34" charset="0"/>
            </a:endParaRPr>
          </a:p>
        </p:txBody>
      </p:sp>
      <p:sp>
        <p:nvSpPr>
          <p:cNvPr id="31" name="Text 15">
            <a:extLst>
              <a:ext uri="{FF2B5EF4-FFF2-40B4-BE49-F238E27FC236}">
                <a16:creationId xmlns:a16="http://schemas.microsoft.com/office/drawing/2014/main" id="{55B342F0-235A-D509-2B69-7881CE8F9D62}"/>
              </a:ext>
            </a:extLst>
          </p:cNvPr>
          <p:cNvSpPr/>
          <p:nvPr/>
        </p:nvSpPr>
        <p:spPr>
          <a:xfrm>
            <a:off x="4833268" y="3960465"/>
            <a:ext cx="3701207" cy="326529"/>
          </a:xfrm>
          <a:prstGeom prst="rect">
            <a:avLst/>
          </a:prstGeom>
          <a:noFill/>
          <a:ln/>
        </p:spPr>
        <p:txBody>
          <a:bodyPr wrap="square" lIns="0" tIns="0" rIns="0" bIns="0" rtlCol="0" anchor="t"/>
          <a:lstStyle/>
          <a:p>
            <a:pPr>
              <a:lnSpc>
                <a:spcPts val="1281"/>
              </a:lnSpc>
            </a:pPr>
            <a:r>
              <a:rPr lang="en-US" sz="875" dirty="0">
                <a:solidFill>
                  <a:srgbClr val="272525"/>
                </a:solidFill>
                <a:latin typeface="Arial" panose="020B0604020202020204" pitchFamily="34" charset="0"/>
                <a:ea typeface="Lato" pitchFamily="34" charset="-122"/>
                <a:cs typeface="Arial" panose="020B0604020202020204" pitchFamily="34" charset="0"/>
              </a:rPr>
              <a:t>Reintroduces a practical standard from the pre-2014 era, streamlining compliance.</a:t>
            </a:r>
            <a:endParaRPr lang="en-US" sz="87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1962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F42B4-F254-915A-0D20-9C5B7A66AABE}"/>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4BFD7-5A2A-C8D6-14BE-1FC73F46B154}"/>
              </a:ext>
            </a:extLst>
          </p:cNvPr>
          <p:cNvSpPr>
            <a:spLocks noGrp="1"/>
          </p:cNvSpPr>
          <p:nvPr>
            <p:ph type="sldNum" sz="quarter" idx="4"/>
          </p:nvPr>
        </p:nvSpPr>
        <p:spPr/>
        <p:txBody>
          <a:bodyPr/>
          <a:lstStyle/>
          <a:p>
            <a:fld id="{3A2281A5-0AAD-5C43-9874-F8F3A9F5B29A}" type="slidenum">
              <a:rPr lang="en-US" smtClean="0"/>
              <a:pPr/>
              <a:t>11</a:t>
            </a:fld>
            <a:endParaRPr lang="en-US"/>
          </a:p>
        </p:txBody>
      </p:sp>
      <p:sp>
        <p:nvSpPr>
          <p:cNvPr id="2" name="Content Placeholder 1">
            <a:extLst>
              <a:ext uri="{FF2B5EF4-FFF2-40B4-BE49-F238E27FC236}">
                <a16:creationId xmlns:a16="http://schemas.microsoft.com/office/drawing/2014/main" id="{F9200C20-1C28-EBB0-5004-8969CD33F4C0}"/>
              </a:ext>
            </a:extLst>
          </p:cNvPr>
          <p:cNvSpPr>
            <a:spLocks noGrp="1"/>
          </p:cNvSpPr>
          <p:nvPr>
            <p:ph idx="1"/>
          </p:nvPr>
        </p:nvSpPr>
        <p:spPr>
          <a:xfrm>
            <a:off x="539552" y="1175522"/>
            <a:ext cx="8229600" cy="3484460"/>
          </a:xfrm>
        </p:spPr>
        <p:txBody>
          <a:bodyPr/>
          <a:lstStyle/>
          <a:p>
            <a:pPr>
              <a:spcBef>
                <a:spcPts val="600"/>
              </a:spcBef>
            </a:pPr>
            <a:r>
              <a:rPr lang="en-US" sz="1800" dirty="0"/>
              <a:t>June 2024, amended the definition of </a:t>
            </a:r>
            <a:r>
              <a:rPr lang="en-US" sz="1800" dirty="0" err="1"/>
              <a:t>PfAD</a:t>
            </a:r>
            <a:r>
              <a:rPr lang="en-US" sz="1800" dirty="0"/>
              <a:t> to 7.5% plus a supplementary percentage</a:t>
            </a:r>
          </a:p>
          <a:p>
            <a:pPr lvl="1">
              <a:spcBef>
                <a:spcPts val="600"/>
              </a:spcBef>
            </a:pPr>
            <a:r>
              <a:rPr lang="en-US" sz="1800" dirty="0"/>
              <a:t>17 plans have filed an actuarial valuation report under the new basis</a:t>
            </a:r>
          </a:p>
          <a:p>
            <a:pPr marL="0" indent="0">
              <a:spcBef>
                <a:spcPts val="600"/>
              </a:spcBef>
              <a:buNone/>
            </a:pPr>
            <a:endParaRPr lang="en-US" sz="1800" dirty="0"/>
          </a:p>
          <a:p>
            <a:pPr>
              <a:spcBef>
                <a:spcPts val="600"/>
              </a:spcBef>
            </a:pPr>
            <a:r>
              <a:rPr lang="en-US" sz="1800" dirty="0"/>
              <a:t>September 2025 released a Fact Sheet on Pension Plan Registered in Alberta</a:t>
            </a:r>
          </a:p>
          <a:p>
            <a:pPr>
              <a:spcBef>
                <a:spcPts val="600"/>
              </a:spcBef>
            </a:pPr>
            <a:endParaRPr lang="en-US" sz="1800" dirty="0"/>
          </a:p>
          <a:p>
            <a:pPr>
              <a:spcBef>
                <a:spcPts val="600"/>
              </a:spcBef>
            </a:pPr>
            <a:r>
              <a:rPr lang="en-US" sz="1800" dirty="0"/>
              <a:t>October 2025, the Superintendent of Pensions removed the Board of Trustees of the ACAW Pension Plan and replaced them with a temporary administrator</a:t>
            </a:r>
          </a:p>
          <a:p>
            <a:pPr>
              <a:spcBef>
                <a:spcPts val="600"/>
              </a:spcBef>
            </a:pPr>
            <a:endParaRPr lang="en-US" sz="1800" dirty="0"/>
          </a:p>
          <a:p>
            <a:pPr>
              <a:spcBef>
                <a:spcPts val="600"/>
              </a:spcBef>
            </a:pPr>
            <a:endParaRPr lang="en-US" sz="2000" dirty="0"/>
          </a:p>
          <a:p>
            <a:pPr>
              <a:spcBef>
                <a:spcPts val="600"/>
              </a:spcBef>
            </a:pPr>
            <a:endParaRPr lang="en-US" sz="2000" dirty="0"/>
          </a:p>
        </p:txBody>
      </p:sp>
      <p:sp>
        <p:nvSpPr>
          <p:cNvPr id="3" name="Title 2">
            <a:extLst>
              <a:ext uri="{FF2B5EF4-FFF2-40B4-BE49-F238E27FC236}">
                <a16:creationId xmlns:a16="http://schemas.microsoft.com/office/drawing/2014/main" id="{7142026F-6A90-0E00-43FD-CCFACC22F69E}"/>
              </a:ext>
            </a:extLst>
          </p:cNvPr>
          <p:cNvSpPr>
            <a:spLocks noGrp="1"/>
          </p:cNvSpPr>
          <p:nvPr>
            <p:ph type="title"/>
          </p:nvPr>
        </p:nvSpPr>
        <p:spPr>
          <a:xfrm>
            <a:off x="539552" y="339502"/>
            <a:ext cx="8219256" cy="792088"/>
          </a:xfrm>
        </p:spPr>
        <p:txBody>
          <a:bodyPr/>
          <a:lstStyle/>
          <a:p>
            <a:r>
              <a:rPr lang="en-US" sz="2400" dirty="0"/>
              <a:t>Regulatory Updates</a:t>
            </a:r>
            <a:endParaRPr lang="en-US" sz="1800" dirty="0"/>
          </a:p>
        </p:txBody>
      </p:sp>
    </p:spTree>
    <p:extLst>
      <p:ext uri="{BB962C8B-B14F-4D97-AF65-F5344CB8AC3E}">
        <p14:creationId xmlns:p14="http://schemas.microsoft.com/office/powerpoint/2010/main" val="1099139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A0FEE-8369-8939-F9FD-2391997397FA}"/>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2232673A-670B-7E12-A6FE-52A177521D89}"/>
              </a:ext>
            </a:extLst>
          </p:cNvPr>
          <p:cNvSpPr>
            <a:spLocks noGrp="1"/>
          </p:cNvSpPr>
          <p:nvPr>
            <p:ph type="sldNum" sz="quarter" idx="4"/>
          </p:nvPr>
        </p:nvSpPr>
        <p:spPr/>
        <p:txBody>
          <a:bodyPr/>
          <a:lstStyle/>
          <a:p>
            <a:fld id="{3A2281A5-0AAD-5C43-9874-F8F3A9F5B29A}" type="slidenum">
              <a:rPr lang="en-US" smtClean="0"/>
              <a:pPr/>
              <a:t>12</a:t>
            </a:fld>
            <a:endParaRPr lang="en-US"/>
          </a:p>
        </p:txBody>
      </p:sp>
      <p:sp>
        <p:nvSpPr>
          <p:cNvPr id="2" name="Content Placeholder 1">
            <a:extLst>
              <a:ext uri="{FF2B5EF4-FFF2-40B4-BE49-F238E27FC236}">
                <a16:creationId xmlns:a16="http://schemas.microsoft.com/office/drawing/2014/main" id="{B2E11F4E-1083-6725-EE56-F3B924A108CD}"/>
              </a:ext>
            </a:extLst>
          </p:cNvPr>
          <p:cNvSpPr>
            <a:spLocks noGrp="1"/>
          </p:cNvSpPr>
          <p:nvPr>
            <p:ph idx="1"/>
          </p:nvPr>
        </p:nvSpPr>
        <p:spPr>
          <a:xfrm>
            <a:off x="539552" y="1175522"/>
            <a:ext cx="8229600" cy="3484460"/>
          </a:xfrm>
        </p:spPr>
        <p:txBody>
          <a:bodyPr/>
          <a:lstStyle/>
          <a:p>
            <a:pPr>
              <a:spcBef>
                <a:spcPts val="600"/>
              </a:spcBef>
            </a:pPr>
            <a:r>
              <a:rPr lang="en-US" sz="1800" dirty="0"/>
              <a:t>December 2025, the office conducted a review of the governance and expenses of the top 8 CBMEPs.</a:t>
            </a:r>
          </a:p>
          <a:p>
            <a:pPr>
              <a:spcBef>
                <a:spcPts val="600"/>
              </a:spcBef>
            </a:pPr>
            <a:endParaRPr lang="en-US" sz="1800" dirty="0"/>
          </a:p>
          <a:p>
            <a:pPr>
              <a:spcBef>
                <a:spcPts val="600"/>
              </a:spcBef>
            </a:pPr>
            <a:r>
              <a:rPr lang="en-US" sz="1800" dirty="0"/>
              <a:t>March 2026, amendments to the EPPA</a:t>
            </a:r>
          </a:p>
          <a:p>
            <a:pPr>
              <a:spcBef>
                <a:spcPts val="600"/>
              </a:spcBef>
            </a:pPr>
            <a:endParaRPr lang="en-US" sz="1800" dirty="0"/>
          </a:p>
          <a:p>
            <a:pPr>
              <a:spcBef>
                <a:spcPts val="600"/>
              </a:spcBef>
            </a:pPr>
            <a:r>
              <a:rPr lang="en-US" sz="1800" dirty="0"/>
              <a:t>June 2026 anticipated meeting with Superintendent’s CBMEP Advisory Committee</a:t>
            </a:r>
          </a:p>
          <a:p>
            <a:pPr>
              <a:spcBef>
                <a:spcPts val="600"/>
              </a:spcBef>
            </a:pPr>
            <a:endParaRPr lang="en-US" sz="1800" dirty="0"/>
          </a:p>
          <a:p>
            <a:pPr>
              <a:spcBef>
                <a:spcPts val="600"/>
              </a:spcBef>
            </a:pPr>
            <a:r>
              <a:rPr lang="en-US" sz="1800" dirty="0"/>
              <a:t>Fall 2026, anticipated amendments to EPPA and EPPR</a:t>
            </a:r>
          </a:p>
          <a:p>
            <a:pPr>
              <a:spcBef>
                <a:spcPts val="600"/>
              </a:spcBef>
            </a:pPr>
            <a:endParaRPr lang="en-US" sz="2000" dirty="0"/>
          </a:p>
          <a:p>
            <a:pPr>
              <a:spcBef>
                <a:spcPts val="600"/>
              </a:spcBef>
            </a:pPr>
            <a:endParaRPr lang="en-US" sz="2000" dirty="0"/>
          </a:p>
        </p:txBody>
      </p:sp>
      <p:sp>
        <p:nvSpPr>
          <p:cNvPr id="3" name="Title 2">
            <a:extLst>
              <a:ext uri="{FF2B5EF4-FFF2-40B4-BE49-F238E27FC236}">
                <a16:creationId xmlns:a16="http://schemas.microsoft.com/office/drawing/2014/main" id="{BB092003-2EF2-0F9D-2A48-35641BA27E54}"/>
              </a:ext>
            </a:extLst>
          </p:cNvPr>
          <p:cNvSpPr>
            <a:spLocks noGrp="1"/>
          </p:cNvSpPr>
          <p:nvPr>
            <p:ph type="title"/>
          </p:nvPr>
        </p:nvSpPr>
        <p:spPr>
          <a:xfrm>
            <a:off x="539552" y="339502"/>
            <a:ext cx="8219256" cy="792088"/>
          </a:xfrm>
        </p:spPr>
        <p:txBody>
          <a:bodyPr/>
          <a:lstStyle/>
          <a:p>
            <a:r>
              <a:rPr lang="en-US" sz="2400" dirty="0"/>
              <a:t>Regulatory Updates</a:t>
            </a:r>
            <a:endParaRPr lang="en-US" sz="1800" dirty="0"/>
          </a:p>
        </p:txBody>
      </p:sp>
    </p:spTree>
    <p:extLst>
      <p:ext uri="{BB962C8B-B14F-4D97-AF65-F5344CB8AC3E}">
        <p14:creationId xmlns:p14="http://schemas.microsoft.com/office/powerpoint/2010/main" val="793082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00A0-27C9-8F46-B3A7-AC7120E18E8B}"/>
              </a:ext>
            </a:extLst>
          </p:cNvPr>
          <p:cNvSpPr>
            <a:spLocks noGrp="1"/>
          </p:cNvSpPr>
          <p:nvPr>
            <p:ph type="ctrTitle"/>
          </p:nvPr>
        </p:nvSpPr>
        <p:spPr/>
        <p:txBody>
          <a:bodyPr/>
          <a:lstStyle/>
          <a:p>
            <a:r>
              <a:rPr lang="en-US" dirty="0"/>
              <a:t>Questions?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5901" y="267944"/>
            <a:ext cx="4114800" cy="3924300"/>
          </a:xfrm>
          <a:prstGeom prst="rect">
            <a:avLst/>
          </a:prstGeom>
        </p:spPr>
      </p:pic>
    </p:spTree>
    <p:extLst>
      <p:ext uri="{BB962C8B-B14F-4D97-AF65-F5344CB8AC3E}">
        <p14:creationId xmlns:p14="http://schemas.microsoft.com/office/powerpoint/2010/main" val="4220088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0922C-361D-1B58-D50F-4B473F01A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1EA55-AEDA-A0F7-18CB-86820A949260}"/>
              </a:ext>
            </a:extLst>
          </p:cNvPr>
          <p:cNvSpPr>
            <a:spLocks noGrp="1"/>
          </p:cNvSpPr>
          <p:nvPr>
            <p:ph type="ctrTitle"/>
          </p:nvPr>
        </p:nvSpPr>
        <p:spPr/>
        <p:txBody>
          <a:bodyPr/>
          <a:lstStyle/>
          <a:p>
            <a:r>
              <a:rPr lang="en-US" dirty="0"/>
              <a:t>Employment Pensions</a:t>
            </a:r>
          </a:p>
        </p:txBody>
      </p:sp>
      <p:sp>
        <p:nvSpPr>
          <p:cNvPr id="4" name="Slide Number Placeholder 3">
            <a:extLst>
              <a:ext uri="{FF2B5EF4-FFF2-40B4-BE49-F238E27FC236}">
                <a16:creationId xmlns:a16="http://schemas.microsoft.com/office/drawing/2014/main" id="{1F6F0283-1752-C6F4-3845-D2F7CD99C599}"/>
              </a:ext>
            </a:extLst>
          </p:cNvPr>
          <p:cNvSpPr>
            <a:spLocks noGrp="1"/>
          </p:cNvSpPr>
          <p:nvPr>
            <p:ph type="sldNum" sz="quarter" idx="4"/>
          </p:nvPr>
        </p:nvSpPr>
        <p:spPr>
          <a:xfrm>
            <a:off x="107504" y="4659982"/>
            <a:ext cx="1656184" cy="274637"/>
          </a:xfr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A2281A5-0AAD-5C43-9874-F8F3A9F5B29A}" type="slidenum">
              <a:rPr kumimoji="0" lang="en-US" sz="1300" b="0" i="0" u="none" strike="noStrike" kern="1200" cap="none" spc="0" normalizeH="0" baseline="0" noProof="0" smtClean="0">
                <a:ln>
                  <a:noFill/>
                </a:ln>
                <a:solidFill>
                  <a:srgbClr val="FFFFFF">
                    <a:lumMod val="9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sz="1300" b="0" i="0" u="none" strike="noStrike" kern="1200" cap="none" spc="0" normalizeH="0" baseline="0" noProof="0">
              <a:ln>
                <a:noFill/>
              </a:ln>
              <a:solidFill>
                <a:srgbClr val="FFFFFF">
                  <a:lumMod val="95000"/>
                </a:srgbClr>
              </a:solidFill>
              <a:effectLst/>
              <a:uLnTx/>
              <a:uFillTx/>
              <a:latin typeface="Arial" panose="020B0604020202020204" pitchFamily="34" charset="0"/>
              <a:ea typeface="+mn-ea"/>
              <a:cs typeface="Arial" panose="020B0604020202020204" pitchFamily="34" charset="0"/>
            </a:endParaRPr>
          </a:p>
        </p:txBody>
      </p:sp>
      <p:sp>
        <p:nvSpPr>
          <p:cNvPr id="6" name="Subtitle 2">
            <a:extLst>
              <a:ext uri="{FF2B5EF4-FFF2-40B4-BE49-F238E27FC236}">
                <a16:creationId xmlns:a16="http://schemas.microsoft.com/office/drawing/2014/main" id="{C87308B4-DAD2-F712-8571-A219E509F448}"/>
              </a:ext>
            </a:extLst>
          </p:cNvPr>
          <p:cNvSpPr txBox="1">
            <a:spLocks/>
          </p:cNvSpPr>
          <p:nvPr/>
        </p:nvSpPr>
        <p:spPr bwMode="auto">
          <a:xfrm>
            <a:off x="2287724" y="2821176"/>
            <a:ext cx="4568552" cy="1314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457200" indent="0" algn="ctr" rtl="0" eaLnBrk="0" fontAlgn="base" hangingPunct="0">
              <a:spcBef>
                <a:spcPct val="20000"/>
              </a:spcBef>
              <a:spcAft>
                <a:spcPct val="0"/>
              </a:spcAft>
              <a:buFont typeface="Arial" charset="0"/>
              <a:buNone/>
              <a:defRPr sz="20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rtl="0" eaLnBrk="0" fontAlgn="base" hangingPunct="0">
              <a:spcBef>
                <a:spcPct val="20000"/>
              </a:spcBef>
              <a:spcAft>
                <a:spcPct val="0"/>
              </a:spcAft>
              <a:buFont typeface="Arial" charset="0"/>
              <a:buNone/>
              <a:defRPr sz="1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rtl="0" eaLnBrk="0" fontAlgn="base" hangingPunct="0">
              <a:spcBef>
                <a:spcPct val="20000"/>
              </a:spcBef>
              <a:spcAft>
                <a:spcPct val="0"/>
              </a:spcAft>
              <a:buFont typeface="Arial" charset="0"/>
              <a:buNone/>
              <a:defRPr sz="14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rtl="0" eaLnBrk="0" fontAlgn="base" hangingPunct="0">
              <a:spcBef>
                <a:spcPct val="20000"/>
              </a:spcBef>
              <a:spcAft>
                <a:spcPct val="0"/>
              </a:spcAft>
              <a:buFont typeface="Arial" charset="0"/>
              <a:buNone/>
              <a:defRPr sz="14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lang="en-US" dirty="0">
                <a:solidFill>
                  <a:srgbClr val="FFFFFF"/>
                </a:solidFill>
              </a:rPr>
              <a:t>Our role in the Supervision of Pensions in Alberta</a:t>
            </a: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9420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0C2B5-2D89-B20F-ADFC-E33AA9055C7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BCAB97-FD61-F600-2FF2-6455D29C7B01}"/>
              </a:ext>
            </a:extLst>
          </p:cNvPr>
          <p:cNvSpPr>
            <a:spLocks noGrp="1"/>
          </p:cNvSpPr>
          <p:nvPr>
            <p:ph type="sldNum" sz="quarter" idx="4"/>
          </p:nvPr>
        </p:nvSpPr>
        <p:spPr/>
        <p:txBody>
          <a:bodyPr/>
          <a:lstStyle/>
          <a:p>
            <a:fld id="{3A2281A5-0AAD-5C43-9874-F8F3A9F5B29A}" type="slidenum">
              <a:rPr lang="en-US" smtClean="0"/>
              <a:pPr/>
              <a:t>3</a:t>
            </a:fld>
            <a:endParaRPr lang="en-US"/>
          </a:p>
        </p:txBody>
      </p:sp>
      <p:sp>
        <p:nvSpPr>
          <p:cNvPr id="3" name="Content Placeholder 2">
            <a:extLst>
              <a:ext uri="{FF2B5EF4-FFF2-40B4-BE49-F238E27FC236}">
                <a16:creationId xmlns:a16="http://schemas.microsoft.com/office/drawing/2014/main" id="{AA917A1A-D31E-E56C-1D7F-35E9700456FC}"/>
              </a:ext>
            </a:extLst>
          </p:cNvPr>
          <p:cNvSpPr>
            <a:spLocks noGrp="1"/>
          </p:cNvSpPr>
          <p:nvPr>
            <p:ph idx="1"/>
          </p:nvPr>
        </p:nvSpPr>
        <p:spPr>
          <a:xfrm>
            <a:off x="539552" y="1059582"/>
            <a:ext cx="8229600" cy="3528392"/>
          </a:xfrm>
        </p:spPr>
        <p:txBody>
          <a:bodyPr/>
          <a:lstStyle/>
          <a:p>
            <a:pPr marL="0" indent="0">
              <a:buNone/>
            </a:pPr>
            <a:r>
              <a:rPr lang="en-US" sz="1600" b="1" dirty="0"/>
              <a:t>Mission Statement</a:t>
            </a:r>
          </a:p>
          <a:p>
            <a:pPr marL="400050" lvl="1" indent="0">
              <a:buNone/>
            </a:pPr>
            <a:r>
              <a:rPr lang="en-US" sz="1600" dirty="0"/>
              <a:t>To provide a fair and balanced regulatory environment that supports the development and maintenance of strong and stable pension plans and protects individuals’ pension rights.</a:t>
            </a:r>
          </a:p>
          <a:p>
            <a:pPr marL="0" indent="0">
              <a:buNone/>
            </a:pPr>
            <a:endParaRPr lang="en-US" sz="1600" dirty="0"/>
          </a:p>
          <a:p>
            <a:pPr marL="0" indent="0">
              <a:buNone/>
            </a:pPr>
            <a:r>
              <a:rPr lang="en-US" sz="1600" b="1" dirty="0"/>
              <a:t>Role</a:t>
            </a:r>
          </a:p>
          <a:p>
            <a:pPr marL="400050" lvl="1" indent="0">
              <a:buNone/>
            </a:pPr>
            <a:r>
              <a:rPr lang="en-US" sz="1600" dirty="0"/>
              <a:t>Responsible for the regulatory oversight of pension plans registered under the Employment Pension Plans Act (EPPA). </a:t>
            </a:r>
          </a:p>
        </p:txBody>
      </p:sp>
      <p:sp>
        <p:nvSpPr>
          <p:cNvPr id="4" name="Title 3">
            <a:extLst>
              <a:ext uri="{FF2B5EF4-FFF2-40B4-BE49-F238E27FC236}">
                <a16:creationId xmlns:a16="http://schemas.microsoft.com/office/drawing/2014/main" id="{EC3D1E31-08CD-ADA4-232F-CC66A06DAB60}"/>
              </a:ext>
            </a:extLst>
          </p:cNvPr>
          <p:cNvSpPr>
            <a:spLocks noGrp="1"/>
          </p:cNvSpPr>
          <p:nvPr>
            <p:ph type="title"/>
          </p:nvPr>
        </p:nvSpPr>
        <p:spPr>
          <a:xfrm>
            <a:off x="611560" y="339502"/>
            <a:ext cx="8219256" cy="519912"/>
          </a:xfrm>
        </p:spPr>
        <p:txBody>
          <a:bodyPr/>
          <a:lstStyle/>
          <a:p>
            <a:r>
              <a:rPr lang="en-CA" sz="2400" dirty="0"/>
              <a:t>Employment Pensions: Branch Mandate</a:t>
            </a:r>
          </a:p>
        </p:txBody>
      </p:sp>
    </p:spTree>
    <p:extLst>
      <p:ext uri="{BB962C8B-B14F-4D97-AF65-F5344CB8AC3E}">
        <p14:creationId xmlns:p14="http://schemas.microsoft.com/office/powerpoint/2010/main" val="736897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A6266-6F91-64B4-4F7F-EF347F61174E}"/>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DCAD190-7627-8E79-19F9-D6CA9FF0DCBF}"/>
              </a:ext>
            </a:extLst>
          </p:cNvPr>
          <p:cNvSpPr>
            <a:spLocks noGrp="1"/>
          </p:cNvSpPr>
          <p:nvPr>
            <p:ph type="sldNum" sz="quarter" idx="4"/>
          </p:nvPr>
        </p:nvSpPr>
        <p:spPr/>
        <p:txBody>
          <a:bodyPr/>
          <a:lstStyle/>
          <a:p>
            <a:fld id="{3A2281A5-0AAD-5C43-9874-F8F3A9F5B29A}" type="slidenum">
              <a:rPr lang="en-US" smtClean="0"/>
              <a:pPr/>
              <a:t>4</a:t>
            </a:fld>
            <a:endParaRPr lang="en-US"/>
          </a:p>
        </p:txBody>
      </p:sp>
      <p:sp>
        <p:nvSpPr>
          <p:cNvPr id="3" name="Title 2">
            <a:extLst>
              <a:ext uri="{FF2B5EF4-FFF2-40B4-BE49-F238E27FC236}">
                <a16:creationId xmlns:a16="http://schemas.microsoft.com/office/drawing/2014/main" id="{34DAD902-9D43-981B-87E2-83363EF5707F}"/>
              </a:ext>
            </a:extLst>
          </p:cNvPr>
          <p:cNvSpPr>
            <a:spLocks noGrp="1"/>
          </p:cNvSpPr>
          <p:nvPr>
            <p:ph type="title"/>
          </p:nvPr>
        </p:nvSpPr>
        <p:spPr/>
        <p:txBody>
          <a:bodyPr/>
          <a:lstStyle/>
          <a:p>
            <a:r>
              <a:rPr lang="en-US" sz="2400" dirty="0"/>
              <a:t>Alberta Pension Profile – December 31, 2024</a:t>
            </a:r>
          </a:p>
        </p:txBody>
      </p:sp>
      <p:graphicFrame>
        <p:nvGraphicFramePr>
          <p:cNvPr id="8" name="Content Placeholder 1">
            <a:extLst>
              <a:ext uri="{FF2B5EF4-FFF2-40B4-BE49-F238E27FC236}">
                <a16:creationId xmlns:a16="http://schemas.microsoft.com/office/drawing/2014/main" id="{0100E8D4-198B-231A-4B57-65EF41E72E28}"/>
              </a:ext>
            </a:extLst>
          </p:cNvPr>
          <p:cNvGraphicFramePr>
            <a:graphicFrameLocks/>
          </p:cNvGraphicFramePr>
          <p:nvPr>
            <p:extLst>
              <p:ext uri="{D42A27DB-BD31-4B8C-83A1-F6EECF244321}">
                <p14:modId xmlns:p14="http://schemas.microsoft.com/office/powerpoint/2010/main" val="3450295720"/>
              </p:ext>
            </p:extLst>
          </p:nvPr>
        </p:nvGraphicFramePr>
        <p:xfrm>
          <a:off x="539552" y="987574"/>
          <a:ext cx="8001001" cy="3235960"/>
        </p:xfrm>
        <a:graphic>
          <a:graphicData uri="http://schemas.openxmlformats.org/drawingml/2006/table">
            <a:tbl>
              <a:tblPr firstRow="1" bandRow="1"/>
              <a:tblGrid>
                <a:gridCol w="3277519">
                  <a:extLst>
                    <a:ext uri="{9D8B030D-6E8A-4147-A177-3AD203B41FA5}">
                      <a16:colId xmlns:a16="http://schemas.microsoft.com/office/drawing/2014/main" val="20000"/>
                    </a:ext>
                  </a:extLst>
                </a:gridCol>
                <a:gridCol w="1156771">
                  <a:extLst>
                    <a:ext uri="{9D8B030D-6E8A-4147-A177-3AD203B41FA5}">
                      <a16:colId xmlns:a16="http://schemas.microsoft.com/office/drawing/2014/main" val="20001"/>
                    </a:ext>
                  </a:extLst>
                </a:gridCol>
                <a:gridCol w="1735157">
                  <a:extLst>
                    <a:ext uri="{9D8B030D-6E8A-4147-A177-3AD203B41FA5}">
                      <a16:colId xmlns:a16="http://schemas.microsoft.com/office/drawing/2014/main" val="20002"/>
                    </a:ext>
                  </a:extLst>
                </a:gridCol>
                <a:gridCol w="1831554">
                  <a:extLst>
                    <a:ext uri="{9D8B030D-6E8A-4147-A177-3AD203B41FA5}">
                      <a16:colId xmlns:a16="http://schemas.microsoft.com/office/drawing/2014/main" val="20003"/>
                    </a:ext>
                  </a:extLst>
                </a:gridCol>
              </a:tblGrid>
              <a:tr h="370840">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endParaRPr lang="en-US"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Plans</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endParaRPr lang="en-US"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Members</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dirty="0">
                          <a:latin typeface="Arial" panose="020B0604020202020204" pitchFamily="34" charset="0"/>
                          <a:cs typeface="Arial" panose="020B0604020202020204" pitchFamily="34" charset="0"/>
                        </a:rPr>
                        <a:t>Assets</a:t>
                      </a:r>
                    </a:p>
                    <a:p>
                      <a:pPr algn="ctr"/>
                      <a:r>
                        <a:rPr lang="en-US" dirty="0">
                          <a:latin typeface="Arial" panose="020B0604020202020204" pitchFamily="34" charset="0"/>
                          <a:cs typeface="Arial" panose="020B0604020202020204" pitchFamily="34" charset="0"/>
                        </a:rPr>
                        <a:t>(in billions)</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b="1" dirty="0">
                          <a:latin typeface="Arial" panose="020B0604020202020204" pitchFamily="34" charset="0"/>
                          <a:cs typeface="Arial" panose="020B0604020202020204" pitchFamily="34" charset="0"/>
                        </a:rPr>
                        <a:t>Defined</a:t>
                      </a:r>
                      <a:r>
                        <a:rPr lang="en-US" b="1" baseline="0" dirty="0">
                          <a:latin typeface="Arial" panose="020B0604020202020204" pitchFamily="34" charset="0"/>
                          <a:cs typeface="Arial" panose="020B0604020202020204" pitchFamily="34" charset="0"/>
                        </a:rPr>
                        <a:t> Benefit</a:t>
                      </a:r>
                      <a:endParaRPr lang="en-CA" b="1"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tabLst>
                          <a:tab pos="1603375" algn="l"/>
                        </a:tabLst>
                      </a:pP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lvl="0" indent="0">
                        <a:buFontTx/>
                        <a:buNone/>
                      </a:pPr>
                      <a:r>
                        <a:rPr lang="en-CA" dirty="0">
                          <a:latin typeface="Arial" panose="020B0604020202020204" pitchFamily="34" charset="0"/>
                          <a:cs typeface="Arial" panose="020B0604020202020204" pitchFamily="34" charset="0"/>
                        </a:rPr>
                        <a:t>- Jointly Governed</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dirty="0">
                          <a:latin typeface="Arial" panose="020B0604020202020204" pitchFamily="34" charset="0"/>
                          <a:cs typeface="Arial" panose="020B0604020202020204" pitchFamily="34" charset="0"/>
                        </a:rPr>
                        <a:t>   3</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dirty="0">
                          <a:latin typeface="Arial" panose="020B0604020202020204" pitchFamily="34" charset="0"/>
                          <a:cs typeface="Arial" panose="020B0604020202020204" pitchFamily="34" charset="0"/>
                        </a:rPr>
                        <a:t>422,600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tabLst>
                          <a:tab pos="1603375" algn="l"/>
                        </a:tabLst>
                      </a:pPr>
                      <a:r>
                        <a:rPr lang="en-CA" dirty="0">
                          <a:latin typeface="Arial" panose="020B0604020202020204" pitchFamily="34" charset="0"/>
                          <a:cs typeface="Arial" panose="020B0604020202020204" pitchFamily="34" charset="0"/>
                        </a:rPr>
                        <a:t>$ 96.5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202284427"/>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lvl="0" indent="0">
                        <a:buFontTx/>
                        <a:buNone/>
                      </a:pPr>
                      <a:r>
                        <a:rPr lang="en-CA" dirty="0">
                          <a:latin typeface="Arial" panose="020B0604020202020204" pitchFamily="34" charset="0"/>
                          <a:cs typeface="Arial" panose="020B0604020202020204" pitchFamily="34" charset="0"/>
                        </a:rPr>
                        <a:t>- CBMEP</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dirty="0">
                          <a:latin typeface="Arial" panose="020B0604020202020204" pitchFamily="34" charset="0"/>
                          <a:cs typeface="Arial" panose="020B0604020202020204" pitchFamily="34" charset="0"/>
                        </a:rPr>
                        <a:t> 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dirty="0">
                          <a:latin typeface="Arial" panose="020B0604020202020204" pitchFamily="34" charset="0"/>
                          <a:cs typeface="Arial" panose="020B0604020202020204" pitchFamily="34" charset="0"/>
                        </a:rPr>
                        <a:t>179,700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tabLst>
                          <a:tab pos="1603375" algn="l"/>
                        </a:tabLst>
                      </a:pPr>
                      <a:r>
                        <a:rPr lang="en-CA" baseline="0" dirty="0">
                          <a:latin typeface="Arial" panose="020B0604020202020204" pitchFamily="34" charset="0"/>
                          <a:cs typeface="Arial" panose="020B0604020202020204" pitchFamily="34" charset="0"/>
                        </a:rPr>
                        <a:t>   </a:t>
                      </a:r>
                      <a:r>
                        <a:rPr lang="en-CA" dirty="0">
                          <a:latin typeface="Arial" panose="020B0604020202020204" pitchFamily="34" charset="0"/>
                          <a:cs typeface="Arial" panose="020B0604020202020204" pitchFamily="34" charset="0"/>
                        </a:rPr>
                        <a:t>17.2</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568609102"/>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lvl="0"/>
                      <a:r>
                        <a:rPr lang="en-CA" dirty="0">
                          <a:latin typeface="Arial" panose="020B0604020202020204" pitchFamily="34" charset="0"/>
                          <a:cs typeface="Arial" panose="020B0604020202020204" pitchFamily="34" charset="0"/>
                        </a:rPr>
                        <a:t>- Single Employer /  Other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u="sng" dirty="0">
                          <a:latin typeface="Arial" panose="020B0604020202020204" pitchFamily="34" charset="0"/>
                          <a:cs typeface="Arial" panose="020B0604020202020204" pitchFamily="34" charset="0"/>
                        </a:rPr>
                        <a:t>129</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u="sng" dirty="0">
                          <a:latin typeface="Arial" panose="020B0604020202020204" pitchFamily="34" charset="0"/>
                          <a:cs typeface="Arial" panose="020B0604020202020204" pitchFamily="34" charset="0"/>
                        </a:rPr>
                        <a:t>174,700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tabLst>
                          <a:tab pos="1603375" algn="l"/>
                        </a:tabLst>
                      </a:pPr>
                      <a:r>
                        <a:rPr lang="en-CA" u="sng" dirty="0">
                          <a:latin typeface="Arial" panose="020B0604020202020204" pitchFamily="34" charset="0"/>
                          <a:cs typeface="Arial" panose="020B0604020202020204" pitchFamily="34" charset="0"/>
                        </a:rPr>
                        <a:t>   47.6</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3422865918"/>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CA" dirty="0">
                          <a:latin typeface="Arial" panose="020B0604020202020204" pitchFamily="34" charset="0"/>
                          <a:cs typeface="Arial" panose="020B0604020202020204" pitchFamily="34" charset="0"/>
                        </a:rPr>
                        <a:t>Sub total</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dirty="0">
                          <a:latin typeface="Arial" panose="020B0604020202020204" pitchFamily="34" charset="0"/>
                          <a:cs typeface="Arial" panose="020B0604020202020204" pitchFamily="34" charset="0"/>
                        </a:rPr>
                        <a:t>152</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777,100</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tabLst>
                          <a:tab pos="1603375" algn="l"/>
                        </a:tabLst>
                      </a:pPr>
                      <a:r>
                        <a:rPr lang="en-US" dirty="0">
                          <a:latin typeface="Arial" panose="020B0604020202020204" pitchFamily="34" charset="0"/>
                          <a:cs typeface="Arial" panose="020B0604020202020204" pitchFamily="34" charset="0"/>
                        </a:rPr>
                        <a:t>$161.3 </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862967741"/>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b="1" dirty="0">
                          <a:latin typeface="Arial" panose="020B0604020202020204" pitchFamily="34" charset="0"/>
                          <a:cs typeface="Arial" panose="020B0604020202020204" pitchFamily="34" charset="0"/>
                        </a:rPr>
                        <a:t>Defined Contribution</a:t>
                      </a:r>
                      <a:endParaRPr lang="en-CA" b="1" dirty="0">
                        <a:latin typeface="Arial" panose="020B0604020202020204" pitchFamily="34" charset="0"/>
                        <a:cs typeface="Arial" panose="020B060402020202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CA" u="sng" dirty="0">
                          <a:latin typeface="Arial" panose="020B0604020202020204" pitchFamily="34" charset="0"/>
                          <a:cs typeface="Arial" panose="020B0604020202020204" pitchFamily="34" charset="0"/>
                        </a:rPr>
                        <a:t>417</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u="sng" dirty="0">
                          <a:latin typeface="Arial" panose="020B0604020202020204" pitchFamily="34" charset="0"/>
                          <a:cs typeface="Arial" panose="020B0604020202020204" pitchFamily="34" charset="0"/>
                        </a:rPr>
                        <a:t>223,900</a:t>
                      </a:r>
                      <a:endParaRPr lang="en-CA" u="sng"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u="sng" dirty="0">
                          <a:latin typeface="Arial" panose="020B0604020202020204" pitchFamily="34" charset="0"/>
                          <a:cs typeface="Arial" panose="020B0604020202020204" pitchFamily="34" charset="0"/>
                        </a:rPr>
                        <a:t>$</a:t>
                      </a:r>
                      <a:r>
                        <a:rPr lang="en-US" u="sng" baseline="0" dirty="0">
                          <a:latin typeface="Arial" panose="020B0604020202020204" pitchFamily="34" charset="0"/>
                          <a:cs typeface="Arial" panose="020B0604020202020204" pitchFamily="34" charset="0"/>
                        </a:rPr>
                        <a:t>    9.3</a:t>
                      </a:r>
                      <a:r>
                        <a:rPr lang="en-US" u="sng" dirty="0">
                          <a:latin typeface="Arial" panose="020B0604020202020204" pitchFamily="34" charset="0"/>
                          <a:cs typeface="Arial" panose="020B0604020202020204" pitchFamily="34" charset="0"/>
                        </a:rPr>
                        <a:t>   </a:t>
                      </a:r>
                      <a:endParaRPr lang="en-CA" u="sng"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2"/>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b="1" dirty="0">
                          <a:latin typeface="Arial" panose="020B0604020202020204" pitchFamily="34" charset="0"/>
                          <a:cs typeface="Arial" panose="020B0604020202020204" pitchFamily="34" charset="0"/>
                        </a:rPr>
                        <a:t>Total</a:t>
                      </a:r>
                      <a:endParaRPr lang="en-CA" b="1" dirty="0">
                        <a:latin typeface="Arial" panose="020B0604020202020204" pitchFamily="34" charset="0"/>
                        <a:cs typeface="Arial" panose="020B060402020202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569</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1,001,000</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$170.5</a:t>
                      </a:r>
                      <a:endParaRPr lang="en-CA"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020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3A2281A5-0AAD-5C43-9874-F8F3A9F5B29A}" type="slidenum">
              <a:rPr lang="en-US" smtClean="0"/>
              <a:pPr/>
              <a:t>5</a:t>
            </a:fld>
            <a:endParaRPr lang="en-US"/>
          </a:p>
        </p:txBody>
      </p:sp>
      <p:sp>
        <p:nvSpPr>
          <p:cNvPr id="4" name="Title 3"/>
          <p:cNvSpPr>
            <a:spLocks noGrp="1"/>
          </p:cNvSpPr>
          <p:nvPr>
            <p:ph type="title"/>
          </p:nvPr>
        </p:nvSpPr>
        <p:spPr/>
        <p:txBody>
          <a:bodyPr/>
          <a:lstStyle/>
          <a:p>
            <a:r>
              <a:rPr lang="en-US" sz="2400" dirty="0"/>
              <a:t>Alberta Pension Landscape – Funding Levels</a:t>
            </a:r>
            <a:endParaRPr lang="en-CA" sz="2400" dirty="0"/>
          </a:p>
        </p:txBody>
      </p:sp>
      <p:pic>
        <p:nvPicPr>
          <p:cNvPr id="10" name="Picture 9">
            <a:extLst>
              <a:ext uri="{FF2B5EF4-FFF2-40B4-BE49-F238E27FC236}">
                <a16:creationId xmlns:a16="http://schemas.microsoft.com/office/drawing/2014/main" id="{665E288E-C0AC-2F85-32B4-1E14940BFC8E}"/>
              </a:ext>
            </a:extLst>
          </p:cNvPr>
          <p:cNvPicPr>
            <a:picLocks noChangeAspect="1"/>
          </p:cNvPicPr>
          <p:nvPr/>
        </p:nvPicPr>
        <p:blipFill>
          <a:blip r:embed="rId2"/>
          <a:stretch>
            <a:fillRect/>
          </a:stretch>
        </p:blipFill>
        <p:spPr>
          <a:xfrm>
            <a:off x="1403648" y="1037044"/>
            <a:ext cx="5820686" cy="3498604"/>
          </a:xfrm>
          <a:prstGeom prst="rect">
            <a:avLst/>
          </a:prstGeom>
        </p:spPr>
      </p:pic>
    </p:spTree>
    <p:extLst>
      <p:ext uri="{BB962C8B-B14F-4D97-AF65-F5344CB8AC3E}">
        <p14:creationId xmlns:p14="http://schemas.microsoft.com/office/powerpoint/2010/main" val="77296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945BC-FF78-58D8-29FE-4A88ED6EDF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C506A-07D9-585F-C129-4E29C388F91A}"/>
              </a:ext>
            </a:extLst>
          </p:cNvPr>
          <p:cNvSpPr>
            <a:spLocks noGrp="1"/>
          </p:cNvSpPr>
          <p:nvPr>
            <p:ph type="ctrTitle"/>
          </p:nvPr>
        </p:nvSpPr>
        <p:spPr/>
        <p:txBody>
          <a:bodyPr/>
          <a:lstStyle/>
          <a:p>
            <a:r>
              <a:rPr lang="en-US" dirty="0"/>
              <a:t>Legislative Changes</a:t>
            </a:r>
          </a:p>
        </p:txBody>
      </p:sp>
      <p:sp>
        <p:nvSpPr>
          <p:cNvPr id="4" name="Slide Number Placeholder 3">
            <a:extLst>
              <a:ext uri="{FF2B5EF4-FFF2-40B4-BE49-F238E27FC236}">
                <a16:creationId xmlns:a16="http://schemas.microsoft.com/office/drawing/2014/main" id="{E4DFBC62-5C9C-EA46-35A3-02417CAF3AEB}"/>
              </a:ext>
            </a:extLst>
          </p:cNvPr>
          <p:cNvSpPr>
            <a:spLocks noGrp="1"/>
          </p:cNvSpPr>
          <p:nvPr>
            <p:ph type="sldNum" sz="quarter" idx="4"/>
          </p:nvPr>
        </p:nvSpPr>
        <p:spPr>
          <a:xfrm>
            <a:off x="107504" y="4659982"/>
            <a:ext cx="1656184" cy="274637"/>
          </a:xfr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A2281A5-0AAD-5C43-9874-F8F3A9F5B29A}" type="slidenum">
              <a:rPr kumimoji="0" lang="en-US" sz="1300" b="0" i="0" u="none" strike="noStrike" kern="1200" cap="none" spc="0" normalizeH="0" baseline="0" noProof="0" smtClean="0">
                <a:ln>
                  <a:noFill/>
                </a:ln>
                <a:solidFill>
                  <a:srgbClr val="FFFFFF">
                    <a:lumMod val="9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base" latinLnBrk="0" hangingPunct="1">
                <a:lnSpc>
                  <a:spcPct val="100000"/>
                </a:lnSpc>
                <a:spcBef>
                  <a:spcPct val="0"/>
                </a:spcBef>
                <a:spcAft>
                  <a:spcPct val="0"/>
                </a:spcAft>
                <a:buClrTx/>
                <a:buSzTx/>
                <a:buFontTx/>
                <a:buNone/>
                <a:tabLst/>
                <a:defRPr/>
              </a:pPr>
              <a:t>6</a:t>
            </a:fld>
            <a:endParaRPr kumimoji="0" lang="en-US" sz="1300" b="0" i="0" u="none" strike="noStrike" kern="1200" cap="none" spc="0" normalizeH="0" baseline="0" noProof="0">
              <a:ln>
                <a:noFill/>
              </a:ln>
              <a:solidFill>
                <a:srgbClr val="FFFFFF">
                  <a:lumMod val="9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3646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C6DEB-9A53-C6B0-B6AA-8278BC676A0F}"/>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C888180-C8B6-2717-01B5-B8EA32370584}"/>
              </a:ext>
            </a:extLst>
          </p:cNvPr>
          <p:cNvSpPr>
            <a:spLocks noGrp="1"/>
          </p:cNvSpPr>
          <p:nvPr>
            <p:ph type="sldNum" sz="quarter" idx="4"/>
          </p:nvPr>
        </p:nvSpPr>
        <p:spPr/>
        <p:txBody>
          <a:bodyPr/>
          <a:lstStyle/>
          <a:p>
            <a:fld id="{3A2281A5-0AAD-5C43-9874-F8F3A9F5B29A}" type="slidenum">
              <a:rPr lang="en-US" smtClean="0"/>
              <a:pPr/>
              <a:t>7</a:t>
            </a:fld>
            <a:endParaRPr lang="en-US"/>
          </a:p>
        </p:txBody>
      </p:sp>
      <p:sp>
        <p:nvSpPr>
          <p:cNvPr id="2" name="Content Placeholder 1">
            <a:extLst>
              <a:ext uri="{FF2B5EF4-FFF2-40B4-BE49-F238E27FC236}">
                <a16:creationId xmlns:a16="http://schemas.microsoft.com/office/drawing/2014/main" id="{987012A7-BD51-0266-0BE8-8211CF95CAD4}"/>
              </a:ext>
            </a:extLst>
          </p:cNvPr>
          <p:cNvSpPr>
            <a:spLocks noGrp="1"/>
          </p:cNvSpPr>
          <p:nvPr>
            <p:ph idx="1"/>
          </p:nvPr>
        </p:nvSpPr>
        <p:spPr>
          <a:xfrm>
            <a:off x="539552" y="1175522"/>
            <a:ext cx="8229600" cy="3484460"/>
          </a:xfrm>
        </p:spPr>
        <p:txBody>
          <a:bodyPr/>
          <a:lstStyle/>
          <a:p>
            <a:pPr marL="0" indent="0">
              <a:spcBef>
                <a:spcPts val="600"/>
              </a:spcBef>
              <a:buNone/>
            </a:pPr>
            <a:r>
              <a:rPr lang="en-US" sz="2000" dirty="0"/>
              <a:t>History</a:t>
            </a:r>
          </a:p>
          <a:p>
            <a:pPr>
              <a:spcBef>
                <a:spcPts val="600"/>
              </a:spcBef>
            </a:pPr>
            <a:r>
              <a:rPr lang="en-US" sz="2000" dirty="0"/>
              <a:t>When the EPPA was updated in 2014, we received legal advice that there was a risk if we permitted the conversion of accrued defined benefits into target benefit for past service.</a:t>
            </a:r>
          </a:p>
          <a:p>
            <a:pPr>
              <a:spcBef>
                <a:spcPts val="600"/>
              </a:spcBef>
            </a:pPr>
            <a:endParaRPr lang="en-US" sz="2000" dirty="0"/>
          </a:p>
          <a:p>
            <a:pPr>
              <a:spcBef>
                <a:spcPts val="600"/>
              </a:spcBef>
            </a:pPr>
            <a:r>
              <a:rPr lang="en-US" sz="2000" dirty="0"/>
              <a:t>British Columbia fixed this issue before their Act was introduced.</a:t>
            </a:r>
          </a:p>
          <a:p>
            <a:pPr>
              <a:spcBef>
                <a:spcPts val="600"/>
              </a:spcBef>
            </a:pPr>
            <a:endParaRPr lang="en-US" sz="2000" dirty="0"/>
          </a:p>
          <a:p>
            <a:pPr>
              <a:spcBef>
                <a:spcPts val="600"/>
              </a:spcBef>
            </a:pPr>
            <a:r>
              <a:rPr lang="en-US" sz="2000" dirty="0"/>
              <a:t>Alberta has allowed plans to fund on a target benefit basis under a temporary regulation, until the Act could be amended.</a:t>
            </a:r>
          </a:p>
        </p:txBody>
      </p:sp>
      <p:sp>
        <p:nvSpPr>
          <p:cNvPr id="3" name="Title 2">
            <a:extLst>
              <a:ext uri="{FF2B5EF4-FFF2-40B4-BE49-F238E27FC236}">
                <a16:creationId xmlns:a16="http://schemas.microsoft.com/office/drawing/2014/main" id="{C3C1F850-B399-44D8-0EFB-AC6F5EEE4305}"/>
              </a:ext>
            </a:extLst>
          </p:cNvPr>
          <p:cNvSpPr>
            <a:spLocks noGrp="1"/>
          </p:cNvSpPr>
          <p:nvPr>
            <p:ph type="title"/>
          </p:nvPr>
        </p:nvSpPr>
        <p:spPr>
          <a:xfrm>
            <a:off x="539552" y="339502"/>
            <a:ext cx="8219256" cy="792088"/>
          </a:xfrm>
        </p:spPr>
        <p:txBody>
          <a:bodyPr/>
          <a:lstStyle/>
          <a:p>
            <a:r>
              <a:rPr lang="en-US" sz="2400" dirty="0"/>
              <a:t>Retroactive Conversion of Pension Plans from Defined Benefit to Target Benefit</a:t>
            </a:r>
            <a:endParaRPr lang="en-US" sz="1800" dirty="0"/>
          </a:p>
        </p:txBody>
      </p:sp>
    </p:spTree>
    <p:extLst>
      <p:ext uri="{BB962C8B-B14F-4D97-AF65-F5344CB8AC3E}">
        <p14:creationId xmlns:p14="http://schemas.microsoft.com/office/powerpoint/2010/main" val="1006369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73768-8105-BD0F-84F4-E361C8936622}"/>
            </a:ext>
          </a:extLst>
        </p:cNvPr>
        <p:cNvGrpSpPr/>
        <p:nvPr/>
      </p:nvGrpSpPr>
      <p:grpSpPr>
        <a:xfrm>
          <a:off x="0" y="0"/>
          <a:ext cx="0" cy="0"/>
          <a:chOff x="0" y="0"/>
          <a:chExt cx="0" cy="0"/>
        </a:xfrm>
      </p:grpSpPr>
      <p:sp>
        <p:nvSpPr>
          <p:cNvPr id="17" name="Shape 11">
            <a:extLst>
              <a:ext uri="{FF2B5EF4-FFF2-40B4-BE49-F238E27FC236}">
                <a16:creationId xmlns:a16="http://schemas.microsoft.com/office/drawing/2014/main" id="{C8629E34-8374-0F34-F843-F91BF44BDFE9}"/>
              </a:ext>
            </a:extLst>
          </p:cNvPr>
          <p:cNvSpPr/>
          <p:nvPr/>
        </p:nvSpPr>
        <p:spPr>
          <a:xfrm>
            <a:off x="4706838" y="987574"/>
            <a:ext cx="3753594" cy="3014165"/>
          </a:xfrm>
          <a:prstGeom prst="roundRect">
            <a:avLst>
              <a:gd name="adj" fmla="val 2123"/>
            </a:avLst>
          </a:prstGeom>
          <a:solidFill>
            <a:srgbClr val="9DD7F9">
              <a:alpha val="50196"/>
            </a:srgbClr>
          </a:solidFill>
          <a:ln w="7620">
            <a:solidFill>
              <a:srgbClr val="CECEC9"/>
            </a:solidFill>
            <a:prstDash val="solid"/>
          </a:ln>
        </p:spPr>
        <p:txBody>
          <a:bodyPr/>
          <a:lstStyle/>
          <a:p>
            <a:endParaRPr lang="en-CA"/>
          </a:p>
        </p:txBody>
      </p:sp>
      <p:sp>
        <p:nvSpPr>
          <p:cNvPr id="7" name="Slide Number Placeholder 6">
            <a:extLst>
              <a:ext uri="{FF2B5EF4-FFF2-40B4-BE49-F238E27FC236}">
                <a16:creationId xmlns:a16="http://schemas.microsoft.com/office/drawing/2014/main" id="{DD0DD762-4041-416E-BFF6-245BCF41BBC8}"/>
              </a:ext>
            </a:extLst>
          </p:cNvPr>
          <p:cNvSpPr>
            <a:spLocks noGrp="1"/>
          </p:cNvSpPr>
          <p:nvPr>
            <p:ph type="sldNum" sz="quarter" idx="4"/>
          </p:nvPr>
        </p:nvSpPr>
        <p:spPr/>
        <p:txBody>
          <a:bodyPr/>
          <a:lstStyle/>
          <a:p>
            <a:fld id="{3A2281A5-0AAD-5C43-9874-F8F3A9F5B29A}" type="slidenum">
              <a:rPr lang="en-US" smtClean="0"/>
              <a:pPr/>
              <a:t>8</a:t>
            </a:fld>
            <a:endParaRPr lang="en-US"/>
          </a:p>
        </p:txBody>
      </p:sp>
      <p:sp>
        <p:nvSpPr>
          <p:cNvPr id="3" name="Title 2">
            <a:extLst>
              <a:ext uri="{FF2B5EF4-FFF2-40B4-BE49-F238E27FC236}">
                <a16:creationId xmlns:a16="http://schemas.microsoft.com/office/drawing/2014/main" id="{69CC830B-497F-D40A-B215-33CAE73A7228}"/>
              </a:ext>
            </a:extLst>
          </p:cNvPr>
          <p:cNvSpPr>
            <a:spLocks noGrp="1"/>
          </p:cNvSpPr>
          <p:nvPr>
            <p:ph type="title"/>
          </p:nvPr>
        </p:nvSpPr>
        <p:spPr/>
        <p:txBody>
          <a:bodyPr/>
          <a:lstStyle/>
          <a:p>
            <a:r>
              <a:rPr lang="en-US" sz="2400" dirty="0"/>
              <a:t>Bill 17</a:t>
            </a:r>
          </a:p>
        </p:txBody>
      </p:sp>
      <p:sp>
        <p:nvSpPr>
          <p:cNvPr id="5" name="Shape 3">
            <a:extLst>
              <a:ext uri="{FF2B5EF4-FFF2-40B4-BE49-F238E27FC236}">
                <a16:creationId xmlns:a16="http://schemas.microsoft.com/office/drawing/2014/main" id="{5D296566-2786-DFE4-5B99-D3F45243629C}"/>
              </a:ext>
            </a:extLst>
          </p:cNvPr>
          <p:cNvSpPr/>
          <p:nvPr/>
        </p:nvSpPr>
        <p:spPr>
          <a:xfrm>
            <a:off x="636235" y="987575"/>
            <a:ext cx="1867502" cy="2304257"/>
          </a:xfrm>
          <a:prstGeom prst="roundRect">
            <a:avLst>
              <a:gd name="adj" fmla="val 5551"/>
            </a:avLst>
          </a:prstGeom>
          <a:solidFill>
            <a:srgbClr val="FFFFFF">
              <a:alpha val="95000"/>
            </a:srgbClr>
          </a:solidFill>
          <a:ln w="22860">
            <a:solidFill>
              <a:srgbClr val="9DD7F9"/>
            </a:solidFill>
            <a:prstDash val="solid"/>
          </a:ln>
        </p:spPr>
        <p:txBody>
          <a:bodyPr/>
          <a:lstStyle/>
          <a:p>
            <a:endParaRPr lang="en-CA" sz="1200">
              <a:latin typeface="Arial" panose="020B0604020202020204" pitchFamily="34" charset="0"/>
              <a:cs typeface="Arial" panose="020B0604020202020204" pitchFamily="34" charset="0"/>
            </a:endParaRPr>
          </a:p>
        </p:txBody>
      </p:sp>
      <p:sp>
        <p:nvSpPr>
          <p:cNvPr id="6" name="Text 5">
            <a:extLst>
              <a:ext uri="{FF2B5EF4-FFF2-40B4-BE49-F238E27FC236}">
                <a16:creationId xmlns:a16="http://schemas.microsoft.com/office/drawing/2014/main" id="{F666C6E8-55D9-D031-46C8-7FF2092CBB5B}"/>
              </a:ext>
            </a:extLst>
          </p:cNvPr>
          <p:cNvSpPr/>
          <p:nvPr/>
        </p:nvSpPr>
        <p:spPr>
          <a:xfrm>
            <a:off x="934005" y="1108424"/>
            <a:ext cx="1332756" cy="166539"/>
          </a:xfrm>
          <a:prstGeom prst="rect">
            <a:avLst/>
          </a:prstGeom>
          <a:noFill/>
          <a:ln/>
        </p:spPr>
        <p:txBody>
          <a:bodyPr wrap="none" lIns="0" tIns="0" rIns="0" bIns="0" rtlCol="0" anchor="t"/>
          <a:lstStyle/>
          <a:p>
            <a:pPr>
              <a:lnSpc>
                <a:spcPts val="1281"/>
              </a:lnSpc>
            </a:pPr>
            <a:r>
              <a:rPr lang="en-US" sz="1400" b="1" dirty="0">
                <a:solidFill>
                  <a:srgbClr val="272525"/>
                </a:solidFill>
                <a:latin typeface="Arial" panose="020B0604020202020204" pitchFamily="34" charset="0"/>
                <a:ea typeface="Gelasio" pitchFamily="34" charset="-122"/>
                <a:cs typeface="Arial" panose="020B0604020202020204" pitchFamily="34" charset="0"/>
              </a:rPr>
              <a:t>What's Changing</a:t>
            </a:r>
            <a:endParaRPr lang="en-US" sz="1400" b="1" dirty="0">
              <a:latin typeface="Arial" panose="020B0604020202020204" pitchFamily="34" charset="0"/>
              <a:cs typeface="Arial" panose="020B0604020202020204" pitchFamily="34" charset="0"/>
            </a:endParaRPr>
          </a:p>
        </p:txBody>
      </p:sp>
      <p:sp>
        <p:nvSpPr>
          <p:cNvPr id="8" name="Text 6">
            <a:extLst>
              <a:ext uri="{FF2B5EF4-FFF2-40B4-BE49-F238E27FC236}">
                <a16:creationId xmlns:a16="http://schemas.microsoft.com/office/drawing/2014/main" id="{1CFD4242-3EA0-C9C9-7A70-4BF3D31D0785}"/>
              </a:ext>
            </a:extLst>
          </p:cNvPr>
          <p:cNvSpPr/>
          <p:nvPr/>
        </p:nvSpPr>
        <p:spPr>
          <a:xfrm>
            <a:off x="934005" y="1355106"/>
            <a:ext cx="1449511" cy="1648692"/>
          </a:xfrm>
          <a:prstGeom prst="rect">
            <a:avLst/>
          </a:prstGeom>
          <a:noFill/>
          <a:ln/>
        </p:spPr>
        <p:txBody>
          <a:bodyPr wrap="square" lIns="0" tIns="0" rIns="0" bIns="0" rtlCol="0" anchor="t"/>
          <a:lstStyle/>
          <a:p>
            <a:r>
              <a:rPr lang="en-US" sz="1300" dirty="0">
                <a:solidFill>
                  <a:srgbClr val="272525"/>
                </a:solidFill>
                <a:latin typeface="Arial" panose="020B0604020202020204" pitchFamily="34" charset="0"/>
                <a:ea typeface="Lato" pitchFamily="34" charset="-122"/>
                <a:cs typeface="Arial" panose="020B0604020202020204" pitchFamily="34" charset="0"/>
              </a:rPr>
              <a:t>Amendments to the Employment Pension Plans Act (EPPA) form part of the broader Fiscal Measures Statute  Amendment Act introduced under Bill 17.</a:t>
            </a:r>
            <a:endParaRPr lang="en-US" sz="1300" dirty="0">
              <a:latin typeface="Arial" panose="020B0604020202020204" pitchFamily="34" charset="0"/>
              <a:cs typeface="Arial" panose="020B0604020202020204" pitchFamily="34" charset="0"/>
            </a:endParaRPr>
          </a:p>
        </p:txBody>
      </p:sp>
      <p:sp>
        <p:nvSpPr>
          <p:cNvPr id="9" name="Shape 7">
            <a:extLst>
              <a:ext uri="{FF2B5EF4-FFF2-40B4-BE49-F238E27FC236}">
                <a16:creationId xmlns:a16="http://schemas.microsoft.com/office/drawing/2014/main" id="{737A689B-8F31-4DA4-6DB7-7BD4C62C56D8}"/>
              </a:ext>
            </a:extLst>
          </p:cNvPr>
          <p:cNvSpPr/>
          <p:nvPr/>
        </p:nvSpPr>
        <p:spPr>
          <a:xfrm>
            <a:off x="2615062" y="987576"/>
            <a:ext cx="1956938" cy="2304256"/>
          </a:xfrm>
          <a:prstGeom prst="roundRect">
            <a:avLst>
              <a:gd name="adj" fmla="val 5551"/>
            </a:avLst>
          </a:prstGeom>
          <a:solidFill>
            <a:srgbClr val="FFFFFF">
              <a:alpha val="95000"/>
            </a:srgbClr>
          </a:solidFill>
          <a:ln w="22860">
            <a:solidFill>
              <a:srgbClr val="9DD7F9"/>
            </a:solidFill>
            <a:prstDash val="solid"/>
          </a:ln>
        </p:spPr>
        <p:txBody>
          <a:bodyPr/>
          <a:lstStyle/>
          <a:p>
            <a:endParaRPr lang="en-CA" sz="1200">
              <a:latin typeface="Arial" panose="020B0604020202020204" pitchFamily="34" charset="0"/>
              <a:cs typeface="Arial" panose="020B0604020202020204" pitchFamily="34" charset="0"/>
            </a:endParaRPr>
          </a:p>
        </p:txBody>
      </p:sp>
      <p:sp>
        <p:nvSpPr>
          <p:cNvPr id="10" name="Text 9">
            <a:extLst>
              <a:ext uri="{FF2B5EF4-FFF2-40B4-BE49-F238E27FC236}">
                <a16:creationId xmlns:a16="http://schemas.microsoft.com/office/drawing/2014/main" id="{A19A460C-BB74-7FA5-9524-C6C273E5DC76}"/>
              </a:ext>
            </a:extLst>
          </p:cNvPr>
          <p:cNvSpPr/>
          <p:nvPr/>
        </p:nvSpPr>
        <p:spPr>
          <a:xfrm>
            <a:off x="2871490" y="1108424"/>
            <a:ext cx="1332756" cy="166539"/>
          </a:xfrm>
          <a:prstGeom prst="rect">
            <a:avLst/>
          </a:prstGeom>
          <a:noFill/>
          <a:ln/>
        </p:spPr>
        <p:txBody>
          <a:bodyPr wrap="none" lIns="0" tIns="0" rIns="0" bIns="0" rtlCol="0" anchor="t"/>
          <a:lstStyle/>
          <a:p>
            <a:pPr>
              <a:lnSpc>
                <a:spcPts val="1281"/>
              </a:lnSpc>
            </a:pPr>
            <a:r>
              <a:rPr lang="en-US" sz="1400" b="1" dirty="0">
                <a:solidFill>
                  <a:srgbClr val="272525"/>
                </a:solidFill>
                <a:latin typeface="Arial" panose="020B0604020202020204" pitchFamily="34" charset="0"/>
                <a:ea typeface="Gelasio" pitchFamily="34" charset="-122"/>
                <a:cs typeface="Arial" panose="020B0604020202020204" pitchFamily="34" charset="0"/>
              </a:rPr>
              <a:t>Effective Dates</a:t>
            </a:r>
            <a:endParaRPr lang="en-US" sz="1400" b="1" dirty="0">
              <a:latin typeface="Arial" panose="020B0604020202020204" pitchFamily="34" charset="0"/>
              <a:cs typeface="Arial" panose="020B0604020202020204" pitchFamily="34" charset="0"/>
            </a:endParaRPr>
          </a:p>
        </p:txBody>
      </p:sp>
      <p:sp>
        <p:nvSpPr>
          <p:cNvPr id="11" name="Text 10">
            <a:extLst>
              <a:ext uri="{FF2B5EF4-FFF2-40B4-BE49-F238E27FC236}">
                <a16:creationId xmlns:a16="http://schemas.microsoft.com/office/drawing/2014/main" id="{5C4D47C7-2205-58BF-FB8B-A01CC1172007}"/>
              </a:ext>
            </a:extLst>
          </p:cNvPr>
          <p:cNvSpPr/>
          <p:nvPr/>
        </p:nvSpPr>
        <p:spPr>
          <a:xfrm>
            <a:off x="2871490" y="1355106"/>
            <a:ext cx="1482212" cy="1648692"/>
          </a:xfrm>
          <a:prstGeom prst="rect">
            <a:avLst/>
          </a:prstGeom>
          <a:noFill/>
          <a:ln/>
        </p:spPr>
        <p:txBody>
          <a:bodyPr wrap="square" lIns="0" tIns="0" rIns="0" bIns="0" rtlCol="0" anchor="t"/>
          <a:lstStyle/>
          <a:p>
            <a:r>
              <a:rPr lang="en-US" sz="1300" dirty="0">
                <a:solidFill>
                  <a:srgbClr val="272525"/>
                </a:solidFill>
                <a:latin typeface="Arial" panose="020B0604020202020204" pitchFamily="34" charset="0"/>
                <a:ea typeface="Lato" pitchFamily="34" charset="-122"/>
                <a:cs typeface="Arial" panose="020B0604020202020204" pitchFamily="34" charset="0"/>
              </a:rPr>
              <a:t>Some provisions take effect upon royal assent. Others require further regulation amendments, expected in Fall 2025.</a:t>
            </a:r>
            <a:endParaRPr lang="en-US" sz="1300" dirty="0">
              <a:latin typeface="Arial" panose="020B0604020202020204" pitchFamily="34" charset="0"/>
              <a:cs typeface="Arial" panose="020B0604020202020204" pitchFamily="34" charset="0"/>
            </a:endParaRPr>
          </a:p>
        </p:txBody>
      </p:sp>
      <p:sp>
        <p:nvSpPr>
          <p:cNvPr id="12" name="Text 12">
            <a:extLst>
              <a:ext uri="{FF2B5EF4-FFF2-40B4-BE49-F238E27FC236}">
                <a16:creationId xmlns:a16="http://schemas.microsoft.com/office/drawing/2014/main" id="{1A04DEF4-D805-A22F-C139-9F23751A8D10}"/>
              </a:ext>
            </a:extLst>
          </p:cNvPr>
          <p:cNvSpPr/>
          <p:nvPr/>
        </p:nvSpPr>
        <p:spPr>
          <a:xfrm>
            <a:off x="4818162" y="1098899"/>
            <a:ext cx="3325713" cy="333078"/>
          </a:xfrm>
          <a:prstGeom prst="rect">
            <a:avLst/>
          </a:prstGeom>
          <a:noFill/>
          <a:ln/>
        </p:spPr>
        <p:txBody>
          <a:bodyPr wrap="square" lIns="0" tIns="0" rIns="0" bIns="0" rtlCol="0" anchor="t"/>
          <a:lstStyle/>
          <a:p>
            <a:pPr>
              <a:lnSpc>
                <a:spcPts val="1281"/>
              </a:lnSpc>
            </a:pPr>
            <a:r>
              <a:rPr lang="en-US" sz="1200" b="1" dirty="0">
                <a:solidFill>
                  <a:srgbClr val="272525"/>
                </a:solidFill>
                <a:latin typeface="Arial" panose="020B0604020202020204" pitchFamily="34" charset="0"/>
                <a:ea typeface="Gelasio" pitchFamily="34" charset="-122"/>
                <a:cs typeface="Arial" panose="020B0604020202020204" pitchFamily="34" charset="0"/>
              </a:rPr>
              <a:t>Key Reform: Retroactive DB → Target Benefit Conversion</a:t>
            </a:r>
            <a:endParaRPr lang="en-US" sz="1200" b="1" dirty="0">
              <a:latin typeface="Arial" panose="020B0604020202020204" pitchFamily="34" charset="0"/>
              <a:cs typeface="Arial" panose="020B0604020202020204" pitchFamily="34" charset="0"/>
            </a:endParaRPr>
          </a:p>
        </p:txBody>
      </p:sp>
      <p:sp>
        <p:nvSpPr>
          <p:cNvPr id="13" name="Text 13">
            <a:extLst>
              <a:ext uri="{FF2B5EF4-FFF2-40B4-BE49-F238E27FC236}">
                <a16:creationId xmlns:a16="http://schemas.microsoft.com/office/drawing/2014/main" id="{A089554C-F0E8-2A89-7F46-D10CFEF08017}"/>
              </a:ext>
            </a:extLst>
          </p:cNvPr>
          <p:cNvSpPr/>
          <p:nvPr/>
        </p:nvSpPr>
        <p:spPr>
          <a:xfrm>
            <a:off x="4818162" y="1512120"/>
            <a:ext cx="3325713" cy="448271"/>
          </a:xfrm>
          <a:prstGeom prst="rect">
            <a:avLst/>
          </a:prstGeom>
          <a:noFill/>
          <a:ln/>
        </p:spPr>
        <p:txBody>
          <a:bodyPr wrap="square" lIns="0" tIns="0" rIns="0" bIns="0" rtlCol="0" anchor="t"/>
          <a:lstStyle/>
          <a:p>
            <a:pPr>
              <a:lnSpc>
                <a:spcPts val="1600"/>
              </a:lnSpc>
            </a:pPr>
            <a:r>
              <a:rPr lang="en-US" sz="1200" dirty="0">
                <a:solidFill>
                  <a:srgbClr val="272525"/>
                </a:solidFill>
                <a:latin typeface="Arial" panose="020B0604020202020204" pitchFamily="34" charset="0"/>
                <a:ea typeface="Lato" pitchFamily="34" charset="-122"/>
                <a:cs typeface="Arial" panose="020B0604020202020204" pitchFamily="34" charset="0"/>
              </a:rPr>
              <a:t>Current law limits target benefit funding to go-forward service only. EPPA changes remove this restriction, allowing entire plans, including accrued past service, to operate under a single, consistent framework.</a:t>
            </a:r>
            <a:endParaRPr lang="en-US" sz="1200" dirty="0">
              <a:latin typeface="Arial" panose="020B0604020202020204" pitchFamily="34" charset="0"/>
              <a:cs typeface="Arial" panose="020B0604020202020204" pitchFamily="34" charset="0"/>
            </a:endParaRPr>
          </a:p>
        </p:txBody>
      </p:sp>
      <p:sp>
        <p:nvSpPr>
          <p:cNvPr id="14" name="Text 14">
            <a:extLst>
              <a:ext uri="{FF2B5EF4-FFF2-40B4-BE49-F238E27FC236}">
                <a16:creationId xmlns:a16="http://schemas.microsoft.com/office/drawing/2014/main" id="{F872C219-DBB2-50C6-18C8-3AF8451FFA0E}"/>
              </a:ext>
            </a:extLst>
          </p:cNvPr>
          <p:cNvSpPr/>
          <p:nvPr/>
        </p:nvSpPr>
        <p:spPr>
          <a:xfrm>
            <a:off x="4818162" y="2555205"/>
            <a:ext cx="3325713" cy="952649"/>
          </a:xfrm>
          <a:prstGeom prst="rect">
            <a:avLst/>
          </a:prstGeom>
          <a:noFill/>
          <a:ln/>
        </p:spPr>
        <p:txBody>
          <a:bodyPr wrap="square" lIns="0" tIns="0" rIns="0" bIns="0" rtlCol="0" anchor="t"/>
          <a:lstStyle/>
          <a:p>
            <a:pPr marL="214313" indent="-214313">
              <a:lnSpc>
                <a:spcPts val="1600"/>
              </a:lnSpc>
              <a:buSzPct val="100000"/>
              <a:buChar char="•"/>
            </a:pPr>
            <a:r>
              <a:rPr lang="en-US" sz="1200" b="1" dirty="0">
                <a:solidFill>
                  <a:srgbClr val="272525"/>
                </a:solidFill>
                <a:latin typeface="Arial" panose="020B0604020202020204" pitchFamily="34" charset="0"/>
                <a:ea typeface="Lato" pitchFamily="34" charset="-122"/>
                <a:cs typeface="Arial" panose="020B0604020202020204" pitchFamily="34" charset="0"/>
              </a:rPr>
              <a:t>Fixed-Contribution Reality:</a:t>
            </a:r>
            <a:r>
              <a:rPr lang="en-US" sz="1200" dirty="0">
                <a:solidFill>
                  <a:srgbClr val="272525"/>
                </a:solidFill>
                <a:latin typeface="Arial" panose="020B0604020202020204" pitchFamily="34" charset="0"/>
                <a:ea typeface="Lato" pitchFamily="34" charset="-122"/>
                <a:cs typeface="Arial" panose="020B0604020202020204" pitchFamily="34" charset="0"/>
              </a:rPr>
              <a:t> Aligns the law with how CBMEPs have operated for decades</a:t>
            </a:r>
            <a:endParaRPr lang="en-US" sz="1200" dirty="0">
              <a:latin typeface="Arial" panose="020B0604020202020204" pitchFamily="34" charset="0"/>
              <a:cs typeface="Arial" panose="020B0604020202020204" pitchFamily="34" charset="0"/>
            </a:endParaRPr>
          </a:p>
          <a:p>
            <a:pPr marL="214313" indent="-214313">
              <a:lnSpc>
                <a:spcPts val="1600"/>
              </a:lnSpc>
              <a:buSzPct val="100000"/>
              <a:buChar char="•"/>
            </a:pPr>
            <a:r>
              <a:rPr lang="en-US" sz="1200" b="1" dirty="0">
                <a:solidFill>
                  <a:srgbClr val="272525"/>
                </a:solidFill>
                <a:latin typeface="Arial" panose="020B0604020202020204" pitchFamily="34" charset="0"/>
                <a:ea typeface="Lato" pitchFamily="34" charset="-122"/>
                <a:cs typeface="Arial" panose="020B0604020202020204" pitchFamily="34" charset="0"/>
              </a:rPr>
              <a:t>Legal Certainty:</a:t>
            </a:r>
            <a:r>
              <a:rPr lang="en-US" sz="1200" dirty="0">
                <a:solidFill>
                  <a:srgbClr val="272525"/>
                </a:solidFill>
                <a:latin typeface="Arial" panose="020B0604020202020204" pitchFamily="34" charset="0"/>
                <a:ea typeface="Lato" pitchFamily="34" charset="-122"/>
                <a:cs typeface="Arial" panose="020B0604020202020204" pitchFamily="34" charset="0"/>
              </a:rPr>
              <a:t> Replaces temporary regulatory exemptions with a permanent legislative solution</a:t>
            </a:r>
            <a:endParaRPr lang="en-US" sz="1200" dirty="0">
              <a:latin typeface="Arial" panose="020B0604020202020204" pitchFamily="34" charset="0"/>
              <a:cs typeface="Arial" panose="020B0604020202020204" pitchFamily="34" charset="0"/>
            </a:endParaRPr>
          </a:p>
          <a:p>
            <a:pPr marL="214313" indent="-214313">
              <a:lnSpc>
                <a:spcPts val="1600"/>
              </a:lnSpc>
              <a:buSzPct val="100000"/>
              <a:buChar char="•"/>
            </a:pPr>
            <a:r>
              <a:rPr lang="en-US" sz="1200" b="1" dirty="0">
                <a:solidFill>
                  <a:srgbClr val="272525"/>
                </a:solidFill>
                <a:latin typeface="Arial" panose="020B0604020202020204" pitchFamily="34" charset="0"/>
                <a:ea typeface="Lato" pitchFamily="34" charset="-122"/>
                <a:cs typeface="Arial" panose="020B0604020202020204" pitchFamily="34" charset="0"/>
              </a:rPr>
              <a:t>Precedent:</a:t>
            </a:r>
            <a:r>
              <a:rPr lang="en-US" sz="1200" dirty="0">
                <a:solidFill>
                  <a:srgbClr val="272525"/>
                </a:solidFill>
                <a:latin typeface="Arial" panose="020B0604020202020204" pitchFamily="34" charset="0"/>
                <a:ea typeface="Lato" pitchFamily="34" charset="-122"/>
                <a:cs typeface="Arial" panose="020B0604020202020204" pitchFamily="34" charset="0"/>
              </a:rPr>
              <a:t> British Columbia has already addressed this gap</a:t>
            </a:r>
            <a:endParaRPr lang="en-US" sz="1200" dirty="0">
              <a:latin typeface="Arial" panose="020B0604020202020204" pitchFamily="34" charset="0"/>
              <a:cs typeface="Arial" panose="020B0604020202020204" pitchFamily="34" charset="0"/>
            </a:endParaRPr>
          </a:p>
        </p:txBody>
      </p:sp>
      <p:sp>
        <p:nvSpPr>
          <p:cNvPr id="15" name="Shape 15">
            <a:extLst>
              <a:ext uri="{FF2B5EF4-FFF2-40B4-BE49-F238E27FC236}">
                <a16:creationId xmlns:a16="http://schemas.microsoft.com/office/drawing/2014/main" id="{124A4DC1-CE66-2F7F-E99F-F4D39250F661}"/>
              </a:ext>
            </a:extLst>
          </p:cNvPr>
          <p:cNvSpPr/>
          <p:nvPr/>
        </p:nvSpPr>
        <p:spPr>
          <a:xfrm>
            <a:off x="683570" y="4118792"/>
            <a:ext cx="7776862" cy="496145"/>
          </a:xfrm>
          <a:prstGeom prst="roundRect">
            <a:avLst>
              <a:gd name="adj" fmla="val 8433"/>
            </a:avLst>
          </a:prstGeom>
          <a:solidFill>
            <a:srgbClr val="9DD7F9">
              <a:alpha val="50196"/>
            </a:srgbClr>
          </a:solidFill>
          <a:ln/>
        </p:spPr>
        <p:txBody>
          <a:bodyPr/>
          <a:lstStyle/>
          <a:p>
            <a:endParaRPr lang="en-CA" sz="1200">
              <a:latin typeface="Arial" panose="020B0604020202020204" pitchFamily="34" charset="0"/>
              <a:cs typeface="Arial" panose="020B0604020202020204" pitchFamily="34" charset="0"/>
            </a:endParaRPr>
          </a:p>
        </p:txBody>
      </p:sp>
      <p:sp>
        <p:nvSpPr>
          <p:cNvPr id="16" name="Text 16">
            <a:extLst>
              <a:ext uri="{FF2B5EF4-FFF2-40B4-BE49-F238E27FC236}">
                <a16:creationId xmlns:a16="http://schemas.microsoft.com/office/drawing/2014/main" id="{58117593-A4CD-439E-7A21-BB819F48D87A}"/>
              </a:ext>
            </a:extLst>
          </p:cNvPr>
          <p:cNvSpPr/>
          <p:nvPr/>
        </p:nvSpPr>
        <p:spPr>
          <a:xfrm>
            <a:off x="1068512" y="4155927"/>
            <a:ext cx="7266085" cy="178888"/>
          </a:xfrm>
          <a:prstGeom prst="rect">
            <a:avLst/>
          </a:prstGeom>
          <a:noFill/>
          <a:ln/>
        </p:spPr>
        <p:txBody>
          <a:bodyPr wrap="square" lIns="0" tIns="0" rIns="0" bIns="0" rtlCol="0" anchor="t"/>
          <a:lstStyle/>
          <a:p>
            <a:r>
              <a:rPr lang="en-US" sz="1400" dirty="0">
                <a:solidFill>
                  <a:srgbClr val="000000"/>
                </a:solidFill>
                <a:latin typeface="Arial" panose="020B0604020202020204" pitchFamily="34" charset="0"/>
                <a:ea typeface="Lato" pitchFamily="34" charset="-122"/>
                <a:cs typeface="Arial" panose="020B0604020202020204" pitchFamily="34" charset="0"/>
              </a:rPr>
              <a:t>Alberta CBMEPs have been granted a regulatory exemption allowing them to fund on a target benefit basis. EPPA changes make this arrangement permanent and legally certain.</a:t>
            </a:r>
            <a:endParaRPr lang="en-US" sz="1400" dirty="0">
              <a:solidFill>
                <a:srgbClr val="000000"/>
              </a:solidFill>
              <a:latin typeface="Arial" panose="020B0604020202020204" pitchFamily="34" charset="0"/>
              <a:cs typeface="Arial" panose="020B0604020202020204" pitchFamily="34" charset="0"/>
            </a:endParaRPr>
          </a:p>
        </p:txBody>
      </p:sp>
      <p:pic>
        <p:nvPicPr>
          <p:cNvPr id="18" name="Image 0" descr="preencoded.png">
            <a:extLst>
              <a:ext uri="{FF2B5EF4-FFF2-40B4-BE49-F238E27FC236}">
                <a16:creationId xmlns:a16="http://schemas.microsoft.com/office/drawing/2014/main" id="{37C4B1D2-92F9-2A33-AB51-3846E521D7D3}"/>
              </a:ext>
            </a:extLst>
          </p:cNvPr>
          <p:cNvPicPr>
            <a:picLocks noChangeAspect="1"/>
          </p:cNvPicPr>
          <p:nvPr/>
        </p:nvPicPr>
        <p:blipFill>
          <a:blip r:embed="rId2"/>
          <a:stretch>
            <a:fillRect/>
          </a:stretch>
        </p:blipFill>
        <p:spPr>
          <a:xfrm>
            <a:off x="809403" y="4193381"/>
            <a:ext cx="133276" cy="106561"/>
          </a:xfrm>
          <a:prstGeom prst="rect">
            <a:avLst/>
          </a:prstGeom>
        </p:spPr>
      </p:pic>
      <p:sp>
        <p:nvSpPr>
          <p:cNvPr id="20" name="Shape 4">
            <a:extLst>
              <a:ext uri="{FF2B5EF4-FFF2-40B4-BE49-F238E27FC236}">
                <a16:creationId xmlns:a16="http://schemas.microsoft.com/office/drawing/2014/main" id="{FC2AC0EB-68F7-DE8A-2E6E-1E7C4F6DAD2F}"/>
              </a:ext>
            </a:extLst>
          </p:cNvPr>
          <p:cNvSpPr/>
          <p:nvPr/>
        </p:nvSpPr>
        <p:spPr>
          <a:xfrm>
            <a:off x="2627784" y="988840"/>
            <a:ext cx="108868" cy="2302992"/>
          </a:xfrm>
          <a:prstGeom prst="roundRect">
            <a:avLst>
              <a:gd name="adj" fmla="val 78357"/>
            </a:avLst>
          </a:prstGeom>
          <a:solidFill>
            <a:srgbClr val="9DD7F9">
              <a:alpha val="50196"/>
            </a:srgbClr>
          </a:solidFill>
          <a:ln/>
        </p:spPr>
        <p:txBody>
          <a:bodyPr/>
          <a:lstStyle/>
          <a:p>
            <a:endParaRPr lang="en-CA"/>
          </a:p>
        </p:txBody>
      </p:sp>
      <p:sp>
        <p:nvSpPr>
          <p:cNvPr id="21" name="Shape 4">
            <a:extLst>
              <a:ext uri="{FF2B5EF4-FFF2-40B4-BE49-F238E27FC236}">
                <a16:creationId xmlns:a16="http://schemas.microsoft.com/office/drawing/2014/main" id="{7A028F6C-B639-599B-9D88-0DD039775184}"/>
              </a:ext>
            </a:extLst>
          </p:cNvPr>
          <p:cNvSpPr/>
          <p:nvPr/>
        </p:nvSpPr>
        <p:spPr>
          <a:xfrm>
            <a:off x="636235" y="987575"/>
            <a:ext cx="108868" cy="2302992"/>
          </a:xfrm>
          <a:prstGeom prst="roundRect">
            <a:avLst>
              <a:gd name="adj" fmla="val 78357"/>
            </a:avLst>
          </a:prstGeom>
          <a:solidFill>
            <a:srgbClr val="9DD7F9">
              <a:alpha val="50196"/>
            </a:srgbClr>
          </a:solidFill>
          <a:ln/>
        </p:spPr>
        <p:txBody>
          <a:bodyPr/>
          <a:lstStyle/>
          <a:p>
            <a:endParaRPr lang="en-CA"/>
          </a:p>
        </p:txBody>
      </p:sp>
    </p:spTree>
    <p:extLst>
      <p:ext uri="{BB962C8B-B14F-4D97-AF65-F5344CB8AC3E}">
        <p14:creationId xmlns:p14="http://schemas.microsoft.com/office/powerpoint/2010/main" val="255424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hape 3">
            <a:extLst>
              <a:ext uri="{FF2B5EF4-FFF2-40B4-BE49-F238E27FC236}">
                <a16:creationId xmlns:a16="http://schemas.microsoft.com/office/drawing/2014/main" id="{56BF07C4-F1C9-D6FC-DEB3-1881B22E5937}"/>
              </a:ext>
            </a:extLst>
          </p:cNvPr>
          <p:cNvSpPr/>
          <p:nvPr/>
        </p:nvSpPr>
        <p:spPr>
          <a:xfrm>
            <a:off x="496119" y="2045816"/>
            <a:ext cx="2622724" cy="2182118"/>
          </a:xfrm>
          <a:prstGeom prst="roundRect">
            <a:avLst>
              <a:gd name="adj" fmla="val 2729"/>
            </a:avLst>
          </a:prstGeom>
          <a:solidFill>
            <a:srgbClr val="FFFFFF">
              <a:alpha val="95000"/>
            </a:srgbClr>
          </a:solidFill>
          <a:ln w="30480">
            <a:solidFill>
              <a:srgbClr val="9DD7F9"/>
            </a:solidFill>
            <a:prstDash val="solid"/>
          </a:ln>
        </p:spPr>
        <p:txBody>
          <a:bodyPr/>
          <a:lstStyle/>
          <a:p>
            <a:endParaRPr lang="en-CA"/>
          </a:p>
        </p:txBody>
      </p:sp>
      <p:sp>
        <p:nvSpPr>
          <p:cNvPr id="20" name="Shape 8">
            <a:extLst>
              <a:ext uri="{FF2B5EF4-FFF2-40B4-BE49-F238E27FC236}">
                <a16:creationId xmlns:a16="http://schemas.microsoft.com/office/drawing/2014/main" id="{A919834E-2CAB-954D-B32D-F5211D5122EB}"/>
              </a:ext>
            </a:extLst>
          </p:cNvPr>
          <p:cNvSpPr/>
          <p:nvPr/>
        </p:nvSpPr>
        <p:spPr>
          <a:xfrm>
            <a:off x="3260601" y="2045816"/>
            <a:ext cx="2622724" cy="2182118"/>
          </a:xfrm>
          <a:prstGeom prst="roundRect">
            <a:avLst>
              <a:gd name="adj" fmla="val 2729"/>
            </a:avLst>
          </a:prstGeom>
          <a:solidFill>
            <a:srgbClr val="FFFFFF">
              <a:alpha val="95000"/>
            </a:srgbClr>
          </a:solidFill>
          <a:ln w="30480">
            <a:solidFill>
              <a:srgbClr val="9DD7F9"/>
            </a:solidFill>
            <a:prstDash val="solid"/>
          </a:ln>
        </p:spPr>
        <p:txBody>
          <a:bodyPr/>
          <a:lstStyle/>
          <a:p>
            <a:endParaRPr lang="en-CA" dirty="0"/>
          </a:p>
        </p:txBody>
      </p:sp>
      <p:sp>
        <p:nvSpPr>
          <p:cNvPr id="7" name="Slide Number Placeholder 6">
            <a:extLst>
              <a:ext uri="{FF2B5EF4-FFF2-40B4-BE49-F238E27FC236}">
                <a16:creationId xmlns:a16="http://schemas.microsoft.com/office/drawing/2014/main" id="{BF023654-FC5B-C346-BB76-B8CDCE82CE64}"/>
              </a:ext>
            </a:extLst>
          </p:cNvPr>
          <p:cNvSpPr>
            <a:spLocks noGrp="1"/>
          </p:cNvSpPr>
          <p:nvPr>
            <p:ph type="sldNum" sz="quarter" idx="4"/>
          </p:nvPr>
        </p:nvSpPr>
        <p:spPr/>
        <p:txBody>
          <a:bodyPr/>
          <a:lstStyle/>
          <a:p>
            <a:fld id="{3A2281A5-0AAD-5C43-9874-F8F3A9F5B29A}" type="slidenum">
              <a:rPr lang="en-US" smtClean="0"/>
              <a:pPr/>
              <a:t>9</a:t>
            </a:fld>
            <a:endParaRPr lang="en-US"/>
          </a:p>
        </p:txBody>
      </p:sp>
      <p:sp>
        <p:nvSpPr>
          <p:cNvPr id="2" name="Content Placeholder 1">
            <a:extLst>
              <a:ext uri="{FF2B5EF4-FFF2-40B4-BE49-F238E27FC236}">
                <a16:creationId xmlns:a16="http://schemas.microsoft.com/office/drawing/2014/main" id="{C37061FF-74AE-E34D-A4BE-C6A553A80BB3}"/>
              </a:ext>
            </a:extLst>
          </p:cNvPr>
          <p:cNvSpPr>
            <a:spLocks noGrp="1"/>
          </p:cNvSpPr>
          <p:nvPr>
            <p:ph idx="1"/>
          </p:nvPr>
        </p:nvSpPr>
        <p:spPr>
          <a:xfrm>
            <a:off x="539552" y="1419622"/>
            <a:ext cx="8229600" cy="3096344"/>
          </a:xfrm>
        </p:spPr>
        <p:txBody>
          <a:bodyPr/>
          <a:lstStyle/>
          <a:p>
            <a:pPr>
              <a:spcBef>
                <a:spcPts val="1800"/>
              </a:spcBef>
            </a:pPr>
            <a:endParaRPr lang="en-US" dirty="0"/>
          </a:p>
          <a:p>
            <a:pPr>
              <a:spcBef>
                <a:spcPts val="1800"/>
              </a:spcBef>
            </a:pPr>
            <a:endParaRPr lang="en-US" dirty="0"/>
          </a:p>
        </p:txBody>
      </p:sp>
      <p:sp>
        <p:nvSpPr>
          <p:cNvPr id="3" name="Title 2">
            <a:extLst>
              <a:ext uri="{FF2B5EF4-FFF2-40B4-BE49-F238E27FC236}">
                <a16:creationId xmlns:a16="http://schemas.microsoft.com/office/drawing/2014/main" id="{B31BEA0A-0435-114C-BCD7-79DF357B3C80}"/>
              </a:ext>
            </a:extLst>
          </p:cNvPr>
          <p:cNvSpPr>
            <a:spLocks noGrp="1"/>
          </p:cNvSpPr>
          <p:nvPr>
            <p:ph type="title"/>
          </p:nvPr>
        </p:nvSpPr>
        <p:spPr/>
        <p:txBody>
          <a:bodyPr/>
          <a:lstStyle/>
          <a:p>
            <a:r>
              <a:rPr lang="en-US" sz="2400" dirty="0"/>
              <a:t>Retroactive Conversion of Pension Plans from DB to TB </a:t>
            </a:r>
            <a:br>
              <a:rPr lang="en-US" sz="2400" dirty="0"/>
            </a:br>
            <a:endParaRPr lang="en-US" sz="2400" dirty="0"/>
          </a:p>
        </p:txBody>
      </p:sp>
      <p:sp>
        <p:nvSpPr>
          <p:cNvPr id="5" name="Shape 4">
            <a:extLst>
              <a:ext uri="{FF2B5EF4-FFF2-40B4-BE49-F238E27FC236}">
                <a16:creationId xmlns:a16="http://schemas.microsoft.com/office/drawing/2014/main" id="{00ABACB6-6B41-0F73-8609-786318446707}"/>
              </a:ext>
            </a:extLst>
          </p:cNvPr>
          <p:cNvSpPr/>
          <p:nvPr/>
        </p:nvSpPr>
        <p:spPr>
          <a:xfrm>
            <a:off x="515169" y="2064866"/>
            <a:ext cx="2584624" cy="425276"/>
          </a:xfrm>
          <a:prstGeom prst="roundRect">
            <a:avLst>
              <a:gd name="adj" fmla="val 8626"/>
            </a:avLst>
          </a:prstGeom>
          <a:solidFill>
            <a:srgbClr val="9DD7F9">
              <a:alpha val="50196"/>
            </a:srgbClr>
          </a:solidFill>
          <a:ln/>
        </p:spPr>
        <p:txBody>
          <a:bodyPr/>
          <a:lstStyle/>
          <a:p>
            <a:endParaRPr lang="en-CA"/>
          </a:p>
        </p:txBody>
      </p:sp>
      <p:sp>
        <p:nvSpPr>
          <p:cNvPr id="6" name="Text 6">
            <a:extLst>
              <a:ext uri="{FF2B5EF4-FFF2-40B4-BE49-F238E27FC236}">
                <a16:creationId xmlns:a16="http://schemas.microsoft.com/office/drawing/2014/main" id="{EF53FD39-19F1-66D0-89E4-B340C7AFF93C}"/>
              </a:ext>
            </a:extLst>
          </p:cNvPr>
          <p:cNvSpPr/>
          <p:nvPr/>
        </p:nvSpPr>
        <p:spPr>
          <a:xfrm>
            <a:off x="656928" y="2631901"/>
            <a:ext cx="2301106" cy="442913"/>
          </a:xfrm>
          <a:prstGeom prst="rect">
            <a:avLst/>
          </a:prstGeom>
          <a:noFill/>
          <a:ln/>
        </p:spPr>
        <p:txBody>
          <a:bodyPr wrap="square" lIns="0" tIns="0" rIns="0" bIns="0" rtlCol="0" anchor="t"/>
          <a:lstStyle/>
          <a:p>
            <a:pPr>
              <a:lnSpc>
                <a:spcPts val="1719"/>
              </a:lnSpc>
            </a:pPr>
            <a:r>
              <a:rPr lang="en-US" sz="1375" dirty="0">
                <a:solidFill>
                  <a:srgbClr val="272525"/>
                </a:solidFill>
                <a:latin typeface="Arial" panose="020B0604020202020204" pitchFamily="34" charset="0"/>
                <a:ea typeface="Gelasio" pitchFamily="34" charset="-122"/>
                <a:cs typeface="Arial" panose="020B0604020202020204" pitchFamily="34" charset="0"/>
              </a:rPr>
              <a:t>Benefit Reduction</a:t>
            </a:r>
            <a:endParaRPr lang="en-US" sz="1375" dirty="0">
              <a:latin typeface="Arial" panose="020B0604020202020204" pitchFamily="34" charset="0"/>
              <a:cs typeface="Arial" panose="020B0604020202020204" pitchFamily="34" charset="0"/>
            </a:endParaRPr>
          </a:p>
        </p:txBody>
      </p:sp>
      <p:sp>
        <p:nvSpPr>
          <p:cNvPr id="8" name="Text 7">
            <a:extLst>
              <a:ext uri="{FF2B5EF4-FFF2-40B4-BE49-F238E27FC236}">
                <a16:creationId xmlns:a16="http://schemas.microsoft.com/office/drawing/2014/main" id="{9C019674-EDA2-E0B5-4F52-C324A93E0671}"/>
              </a:ext>
            </a:extLst>
          </p:cNvPr>
          <p:cNvSpPr/>
          <p:nvPr/>
        </p:nvSpPr>
        <p:spPr>
          <a:xfrm>
            <a:off x="656928" y="3003798"/>
            <a:ext cx="2301106" cy="680443"/>
          </a:xfrm>
          <a:prstGeom prst="rect">
            <a:avLst/>
          </a:prstGeom>
          <a:noFill/>
          <a:ln/>
        </p:spPr>
        <p:txBody>
          <a:bodyPr wrap="square" lIns="0" tIns="0" rIns="0" bIns="0" rtlCol="0" anchor="t"/>
          <a:lstStyle/>
          <a:p>
            <a:pPr>
              <a:lnSpc>
                <a:spcPts val="1781"/>
              </a:lnSpc>
            </a:pPr>
            <a:r>
              <a:rPr lang="en-US" sz="1094" i="1" dirty="0">
                <a:solidFill>
                  <a:srgbClr val="272525"/>
                </a:solidFill>
                <a:latin typeface="Arial" panose="020B0604020202020204" pitchFamily="34" charset="0"/>
                <a:ea typeface="Lato" pitchFamily="34" charset="-122"/>
                <a:cs typeface="Arial" panose="020B0604020202020204" pitchFamily="34" charset="0"/>
              </a:rPr>
              <a:t>Anticipated Update</a:t>
            </a:r>
            <a:r>
              <a:rPr lang="en-US" sz="1094" dirty="0">
                <a:solidFill>
                  <a:srgbClr val="272525"/>
                </a:solidFill>
                <a:latin typeface="Arial" panose="020B0604020202020204" pitchFamily="34" charset="0"/>
                <a:ea typeface="Lato" pitchFamily="34" charset="-122"/>
                <a:cs typeface="Arial" panose="020B0604020202020204" pitchFamily="34" charset="0"/>
              </a:rPr>
              <a:t>: </a:t>
            </a:r>
            <a:br>
              <a:rPr lang="en-US" sz="1094" dirty="0">
                <a:solidFill>
                  <a:srgbClr val="272525"/>
                </a:solidFill>
                <a:latin typeface="Arial" panose="020B0604020202020204" pitchFamily="34" charset="0"/>
                <a:ea typeface="Lato" pitchFamily="34" charset="-122"/>
                <a:cs typeface="Arial" panose="020B0604020202020204" pitchFamily="34" charset="0"/>
              </a:rPr>
            </a:br>
            <a:r>
              <a:rPr lang="en-US" sz="1094" dirty="0">
                <a:solidFill>
                  <a:srgbClr val="272525"/>
                </a:solidFill>
                <a:latin typeface="Arial" panose="020B0604020202020204" pitchFamily="34" charset="0"/>
                <a:ea typeface="Lato" pitchFamily="34" charset="-122"/>
                <a:cs typeface="Arial" panose="020B0604020202020204" pitchFamily="34" charset="0"/>
              </a:rPr>
              <a:t>Amends the general power to reduce benefits to specify </a:t>
            </a:r>
            <a:r>
              <a:rPr lang="en-US" sz="1094" b="1" dirty="0">
                <a:solidFill>
                  <a:srgbClr val="272525"/>
                </a:solidFill>
                <a:latin typeface="Arial" panose="020B0604020202020204" pitchFamily="34" charset="0"/>
                <a:ea typeface="Lato" pitchFamily="34" charset="-122"/>
                <a:cs typeface="Arial" panose="020B0604020202020204" pitchFamily="34" charset="0"/>
              </a:rPr>
              <a:t>accrued benefits</a:t>
            </a:r>
            <a:r>
              <a:rPr lang="en-US" sz="1094" dirty="0">
                <a:solidFill>
                  <a:srgbClr val="272525"/>
                </a:solidFill>
                <a:latin typeface="Arial" panose="020B0604020202020204" pitchFamily="34" charset="0"/>
                <a:ea typeface="Lato" pitchFamily="34" charset="-122"/>
                <a:cs typeface="Arial" panose="020B0604020202020204" pitchFamily="34" charset="0"/>
              </a:rPr>
              <a:t>, subject to new conversion rules.</a:t>
            </a:r>
            <a:endParaRPr lang="en-US" sz="1094" dirty="0">
              <a:latin typeface="Arial" panose="020B0604020202020204" pitchFamily="34" charset="0"/>
              <a:cs typeface="Arial" panose="020B0604020202020204" pitchFamily="34" charset="0"/>
            </a:endParaRPr>
          </a:p>
        </p:txBody>
      </p:sp>
      <p:sp>
        <p:nvSpPr>
          <p:cNvPr id="9" name="Shape 9">
            <a:extLst>
              <a:ext uri="{FF2B5EF4-FFF2-40B4-BE49-F238E27FC236}">
                <a16:creationId xmlns:a16="http://schemas.microsoft.com/office/drawing/2014/main" id="{CF4FE282-A75F-8062-F081-8B99B4439BE0}"/>
              </a:ext>
            </a:extLst>
          </p:cNvPr>
          <p:cNvSpPr/>
          <p:nvPr/>
        </p:nvSpPr>
        <p:spPr>
          <a:xfrm>
            <a:off x="3279651" y="2064866"/>
            <a:ext cx="2584624" cy="425276"/>
          </a:xfrm>
          <a:prstGeom prst="roundRect">
            <a:avLst>
              <a:gd name="adj" fmla="val 8626"/>
            </a:avLst>
          </a:prstGeom>
          <a:solidFill>
            <a:srgbClr val="9DD7F9">
              <a:alpha val="50196"/>
            </a:srgbClr>
          </a:solidFill>
          <a:ln/>
        </p:spPr>
        <p:txBody>
          <a:bodyPr/>
          <a:lstStyle/>
          <a:p>
            <a:endParaRPr lang="en-CA"/>
          </a:p>
        </p:txBody>
      </p:sp>
      <p:sp>
        <p:nvSpPr>
          <p:cNvPr id="10" name="Text 11">
            <a:extLst>
              <a:ext uri="{FF2B5EF4-FFF2-40B4-BE49-F238E27FC236}">
                <a16:creationId xmlns:a16="http://schemas.microsoft.com/office/drawing/2014/main" id="{D1A0D9D5-D75C-C1AB-7D28-55DA1AC5BC67}"/>
              </a:ext>
            </a:extLst>
          </p:cNvPr>
          <p:cNvSpPr/>
          <p:nvPr/>
        </p:nvSpPr>
        <p:spPr>
          <a:xfrm>
            <a:off x="3421410" y="2631901"/>
            <a:ext cx="2301106" cy="442913"/>
          </a:xfrm>
          <a:prstGeom prst="rect">
            <a:avLst/>
          </a:prstGeom>
          <a:noFill/>
          <a:ln/>
        </p:spPr>
        <p:txBody>
          <a:bodyPr wrap="square" lIns="0" tIns="0" rIns="0" bIns="0" rtlCol="0" anchor="t"/>
          <a:lstStyle/>
          <a:p>
            <a:pPr>
              <a:lnSpc>
                <a:spcPts val="1719"/>
              </a:lnSpc>
            </a:pPr>
            <a:r>
              <a:rPr lang="en-US" sz="1375" dirty="0">
                <a:solidFill>
                  <a:srgbClr val="272525"/>
                </a:solidFill>
                <a:latin typeface="Arial" panose="020B0604020202020204" pitchFamily="34" charset="0"/>
                <a:ea typeface="Gelasio" pitchFamily="34" charset="-122"/>
                <a:cs typeface="Arial" panose="020B0604020202020204" pitchFamily="34" charset="0"/>
              </a:rPr>
              <a:t>Conversion Power</a:t>
            </a:r>
            <a:endParaRPr lang="en-US" sz="1375" dirty="0">
              <a:latin typeface="Arial" panose="020B0604020202020204" pitchFamily="34" charset="0"/>
              <a:cs typeface="Arial" panose="020B0604020202020204" pitchFamily="34" charset="0"/>
            </a:endParaRPr>
          </a:p>
        </p:txBody>
      </p:sp>
      <p:sp>
        <p:nvSpPr>
          <p:cNvPr id="11" name="Text 12">
            <a:extLst>
              <a:ext uri="{FF2B5EF4-FFF2-40B4-BE49-F238E27FC236}">
                <a16:creationId xmlns:a16="http://schemas.microsoft.com/office/drawing/2014/main" id="{5BF8893A-AB68-4050-5704-19E8367FFE34}"/>
              </a:ext>
            </a:extLst>
          </p:cNvPr>
          <p:cNvSpPr/>
          <p:nvPr/>
        </p:nvSpPr>
        <p:spPr>
          <a:xfrm>
            <a:off x="3421410" y="3003798"/>
            <a:ext cx="2301106" cy="907256"/>
          </a:xfrm>
          <a:prstGeom prst="rect">
            <a:avLst/>
          </a:prstGeom>
          <a:noFill/>
          <a:ln/>
        </p:spPr>
        <p:txBody>
          <a:bodyPr wrap="square" lIns="0" tIns="0" rIns="0" bIns="0" rtlCol="0" anchor="t"/>
          <a:lstStyle/>
          <a:p>
            <a:pPr>
              <a:lnSpc>
                <a:spcPts val="1781"/>
              </a:lnSpc>
            </a:pPr>
            <a:r>
              <a:rPr lang="en-US" sz="1094" i="1" dirty="0">
                <a:solidFill>
                  <a:srgbClr val="272525"/>
                </a:solidFill>
                <a:latin typeface="Arial" panose="020B0604020202020204" pitchFamily="34" charset="0"/>
                <a:ea typeface="Lato" pitchFamily="34" charset="-122"/>
                <a:cs typeface="Arial" panose="020B0604020202020204" pitchFamily="34" charset="0"/>
              </a:rPr>
              <a:t>Anticipated Update</a:t>
            </a:r>
            <a:r>
              <a:rPr lang="en-US" sz="1094" dirty="0">
                <a:solidFill>
                  <a:srgbClr val="272525"/>
                </a:solidFill>
                <a:latin typeface="Arial" panose="020B0604020202020204" pitchFamily="34" charset="0"/>
                <a:ea typeface="Lato" pitchFamily="34" charset="-122"/>
                <a:cs typeface="Arial" panose="020B0604020202020204" pitchFamily="34" charset="0"/>
              </a:rPr>
              <a:t>:</a:t>
            </a:r>
            <a:br>
              <a:rPr lang="en-US" sz="1094" dirty="0">
                <a:solidFill>
                  <a:srgbClr val="272525"/>
                </a:solidFill>
                <a:latin typeface="Arial" panose="020B0604020202020204" pitchFamily="34" charset="0"/>
                <a:ea typeface="Lato" pitchFamily="34" charset="-122"/>
                <a:cs typeface="Arial" panose="020B0604020202020204" pitchFamily="34" charset="0"/>
              </a:rPr>
            </a:br>
            <a:r>
              <a:rPr lang="en-US" sz="1094" dirty="0">
                <a:solidFill>
                  <a:srgbClr val="272525"/>
                </a:solidFill>
                <a:latin typeface="Arial" panose="020B0604020202020204" pitchFamily="34" charset="0"/>
                <a:ea typeface="Lato" pitchFamily="34" charset="-122"/>
                <a:cs typeface="Arial" panose="020B0604020202020204" pitchFamily="34" charset="0"/>
              </a:rPr>
              <a:t>Explicitly allows multi-employer negotiated cost plans to convert </a:t>
            </a:r>
            <a:r>
              <a:rPr lang="en-US" sz="1094" b="1" dirty="0">
                <a:solidFill>
                  <a:srgbClr val="272525"/>
                </a:solidFill>
                <a:latin typeface="Arial" panose="020B0604020202020204" pitchFamily="34" charset="0"/>
                <a:ea typeface="Lato" pitchFamily="34" charset="-122"/>
                <a:cs typeface="Arial" panose="020B0604020202020204" pitchFamily="34" charset="0"/>
              </a:rPr>
              <a:t>DB provisions to TB provisions</a:t>
            </a:r>
            <a:r>
              <a:rPr lang="en-US" sz="1094" dirty="0">
                <a:solidFill>
                  <a:srgbClr val="272525"/>
                </a:solidFill>
                <a:latin typeface="Arial" panose="020B0604020202020204" pitchFamily="34" charset="0"/>
                <a:ea typeface="Lato" pitchFamily="34" charset="-122"/>
                <a:cs typeface="Arial" panose="020B0604020202020204" pitchFamily="34" charset="0"/>
              </a:rPr>
              <a:t>, including past service.</a:t>
            </a:r>
            <a:endParaRPr lang="en-US" sz="1094" dirty="0">
              <a:latin typeface="Arial" panose="020B0604020202020204" pitchFamily="34" charset="0"/>
              <a:cs typeface="Arial" panose="020B0604020202020204" pitchFamily="34" charset="0"/>
            </a:endParaRPr>
          </a:p>
        </p:txBody>
      </p:sp>
      <p:sp>
        <p:nvSpPr>
          <p:cNvPr id="12" name="Shape 13">
            <a:extLst>
              <a:ext uri="{FF2B5EF4-FFF2-40B4-BE49-F238E27FC236}">
                <a16:creationId xmlns:a16="http://schemas.microsoft.com/office/drawing/2014/main" id="{412B4737-B4D6-271D-13A3-5D3B8CD0FE41}"/>
              </a:ext>
            </a:extLst>
          </p:cNvPr>
          <p:cNvSpPr/>
          <p:nvPr/>
        </p:nvSpPr>
        <p:spPr>
          <a:xfrm>
            <a:off x="6025083" y="2045816"/>
            <a:ext cx="2622724" cy="2182118"/>
          </a:xfrm>
          <a:prstGeom prst="roundRect">
            <a:avLst>
              <a:gd name="adj" fmla="val 2729"/>
            </a:avLst>
          </a:prstGeom>
          <a:solidFill>
            <a:srgbClr val="FFFFFF">
              <a:alpha val="95000"/>
            </a:srgbClr>
          </a:solidFill>
          <a:ln w="30480">
            <a:solidFill>
              <a:srgbClr val="9DD7F9"/>
            </a:solidFill>
            <a:prstDash val="solid"/>
          </a:ln>
        </p:spPr>
        <p:txBody>
          <a:bodyPr/>
          <a:lstStyle/>
          <a:p>
            <a:endParaRPr lang="en-CA"/>
          </a:p>
        </p:txBody>
      </p:sp>
      <p:sp>
        <p:nvSpPr>
          <p:cNvPr id="13" name="Shape 14">
            <a:extLst>
              <a:ext uri="{FF2B5EF4-FFF2-40B4-BE49-F238E27FC236}">
                <a16:creationId xmlns:a16="http://schemas.microsoft.com/office/drawing/2014/main" id="{8F062993-2E73-730A-D638-76B10E6DEB30}"/>
              </a:ext>
            </a:extLst>
          </p:cNvPr>
          <p:cNvSpPr/>
          <p:nvPr/>
        </p:nvSpPr>
        <p:spPr>
          <a:xfrm>
            <a:off x="6044133" y="2064866"/>
            <a:ext cx="2584624" cy="425276"/>
          </a:xfrm>
          <a:prstGeom prst="roundRect">
            <a:avLst>
              <a:gd name="adj" fmla="val 8626"/>
            </a:avLst>
          </a:prstGeom>
          <a:solidFill>
            <a:srgbClr val="9DD7F9">
              <a:alpha val="50196"/>
            </a:srgbClr>
          </a:solidFill>
          <a:ln/>
        </p:spPr>
        <p:txBody>
          <a:bodyPr/>
          <a:lstStyle/>
          <a:p>
            <a:endParaRPr lang="en-CA"/>
          </a:p>
        </p:txBody>
      </p:sp>
      <p:sp>
        <p:nvSpPr>
          <p:cNvPr id="14" name="Text 15">
            <a:extLst>
              <a:ext uri="{FF2B5EF4-FFF2-40B4-BE49-F238E27FC236}">
                <a16:creationId xmlns:a16="http://schemas.microsoft.com/office/drawing/2014/main" id="{4CEE19C9-E1BF-A108-F99A-7CA59DA368F5}"/>
              </a:ext>
            </a:extLst>
          </p:cNvPr>
          <p:cNvSpPr/>
          <p:nvPr/>
        </p:nvSpPr>
        <p:spPr>
          <a:xfrm>
            <a:off x="7230145" y="2142182"/>
            <a:ext cx="212601" cy="265807"/>
          </a:xfrm>
          <a:prstGeom prst="rect">
            <a:avLst/>
          </a:prstGeom>
          <a:noFill/>
          <a:ln/>
        </p:spPr>
        <p:txBody>
          <a:bodyPr wrap="none" lIns="0" tIns="0" rIns="0" bIns="0" rtlCol="0" anchor="t"/>
          <a:lstStyle/>
          <a:p>
            <a:pPr>
              <a:lnSpc>
                <a:spcPts val="1656"/>
              </a:lnSpc>
            </a:pPr>
            <a:r>
              <a:rPr lang="en-US" sz="1656" dirty="0">
                <a:solidFill>
                  <a:srgbClr val="272525"/>
                </a:solidFill>
                <a:latin typeface="Arial" panose="020B0604020202020204" pitchFamily="34" charset="0"/>
                <a:ea typeface="Gelasio" pitchFamily="34" charset="-122"/>
                <a:cs typeface="Arial" panose="020B0604020202020204" pitchFamily="34" charset="0"/>
              </a:rPr>
              <a:t>3</a:t>
            </a:r>
            <a:endParaRPr lang="en-US" sz="1656" dirty="0">
              <a:latin typeface="Arial" panose="020B0604020202020204" pitchFamily="34" charset="0"/>
              <a:cs typeface="Arial" panose="020B0604020202020204" pitchFamily="34" charset="0"/>
            </a:endParaRPr>
          </a:p>
        </p:txBody>
      </p:sp>
      <p:sp>
        <p:nvSpPr>
          <p:cNvPr id="15" name="Text 16">
            <a:extLst>
              <a:ext uri="{FF2B5EF4-FFF2-40B4-BE49-F238E27FC236}">
                <a16:creationId xmlns:a16="http://schemas.microsoft.com/office/drawing/2014/main" id="{7D0C0106-563C-81B7-CAD8-019D4C1C255E}"/>
              </a:ext>
            </a:extLst>
          </p:cNvPr>
          <p:cNvSpPr/>
          <p:nvPr/>
        </p:nvSpPr>
        <p:spPr>
          <a:xfrm>
            <a:off x="6185892" y="2631901"/>
            <a:ext cx="1772022" cy="221456"/>
          </a:xfrm>
          <a:prstGeom prst="rect">
            <a:avLst/>
          </a:prstGeom>
          <a:noFill/>
          <a:ln/>
        </p:spPr>
        <p:txBody>
          <a:bodyPr wrap="none" lIns="0" tIns="0" rIns="0" bIns="0" rtlCol="0" anchor="t"/>
          <a:lstStyle/>
          <a:p>
            <a:pPr>
              <a:lnSpc>
                <a:spcPts val="1719"/>
              </a:lnSpc>
            </a:pPr>
            <a:r>
              <a:rPr lang="en-US" sz="1375" dirty="0">
                <a:solidFill>
                  <a:srgbClr val="272525"/>
                </a:solidFill>
                <a:latin typeface="Arial" panose="020B0604020202020204" pitchFamily="34" charset="0"/>
                <a:ea typeface="Gelasio" pitchFamily="34" charset="-122"/>
                <a:cs typeface="Arial" panose="020B0604020202020204" pitchFamily="34" charset="0"/>
              </a:rPr>
              <a:t>Protections / Limitations</a:t>
            </a:r>
            <a:endParaRPr lang="en-US" sz="1375" dirty="0">
              <a:latin typeface="Arial" panose="020B0604020202020204" pitchFamily="34" charset="0"/>
              <a:cs typeface="Arial" panose="020B0604020202020204" pitchFamily="34" charset="0"/>
            </a:endParaRPr>
          </a:p>
        </p:txBody>
      </p:sp>
      <p:sp>
        <p:nvSpPr>
          <p:cNvPr id="16" name="Text 17">
            <a:extLst>
              <a:ext uri="{FF2B5EF4-FFF2-40B4-BE49-F238E27FC236}">
                <a16:creationId xmlns:a16="http://schemas.microsoft.com/office/drawing/2014/main" id="{755FC3F4-BF3D-4002-F4B4-55F770BAB794}"/>
              </a:ext>
            </a:extLst>
          </p:cNvPr>
          <p:cNvSpPr/>
          <p:nvPr/>
        </p:nvSpPr>
        <p:spPr>
          <a:xfrm>
            <a:off x="6185892" y="3003798"/>
            <a:ext cx="2301106" cy="907256"/>
          </a:xfrm>
          <a:prstGeom prst="rect">
            <a:avLst/>
          </a:prstGeom>
          <a:noFill/>
          <a:ln/>
        </p:spPr>
        <p:txBody>
          <a:bodyPr wrap="square" lIns="0" tIns="0" rIns="0" bIns="0" rtlCol="0" anchor="t"/>
          <a:lstStyle/>
          <a:p>
            <a:pPr>
              <a:lnSpc>
                <a:spcPts val="1781"/>
              </a:lnSpc>
            </a:pPr>
            <a:r>
              <a:rPr lang="en-US" sz="1094" dirty="0">
                <a:solidFill>
                  <a:srgbClr val="272525"/>
                </a:solidFill>
                <a:latin typeface="Arial" panose="020B0604020202020204" pitchFamily="34" charset="0"/>
                <a:ea typeface="Lato" pitchFamily="34" charset="-122"/>
                <a:cs typeface="Arial" panose="020B0604020202020204" pitchFamily="34" charset="0"/>
              </a:rPr>
              <a:t>Conversion is limited to negotiated cost plans.</a:t>
            </a:r>
            <a:endParaRPr lang="en-US" sz="1094" dirty="0">
              <a:latin typeface="Arial" panose="020B0604020202020204" pitchFamily="34" charset="0"/>
              <a:cs typeface="Arial" panose="020B0604020202020204" pitchFamily="34" charset="0"/>
            </a:endParaRPr>
          </a:p>
        </p:txBody>
      </p:sp>
      <p:sp>
        <p:nvSpPr>
          <p:cNvPr id="17" name="Text 5">
            <a:extLst>
              <a:ext uri="{FF2B5EF4-FFF2-40B4-BE49-F238E27FC236}">
                <a16:creationId xmlns:a16="http://schemas.microsoft.com/office/drawing/2014/main" id="{2238B2D1-23EE-A8B1-7C82-A0833106A879}"/>
              </a:ext>
            </a:extLst>
          </p:cNvPr>
          <p:cNvSpPr/>
          <p:nvPr/>
        </p:nvSpPr>
        <p:spPr>
          <a:xfrm>
            <a:off x="1701180" y="2142182"/>
            <a:ext cx="212601" cy="265807"/>
          </a:xfrm>
          <a:prstGeom prst="rect">
            <a:avLst/>
          </a:prstGeom>
          <a:noFill/>
          <a:ln/>
        </p:spPr>
        <p:txBody>
          <a:bodyPr wrap="none" lIns="0" tIns="0" rIns="0" bIns="0" rtlCol="0" anchor="t"/>
          <a:lstStyle/>
          <a:p>
            <a:pPr>
              <a:lnSpc>
                <a:spcPts val="1656"/>
              </a:lnSpc>
            </a:pPr>
            <a:r>
              <a:rPr lang="en-US" sz="1656" dirty="0">
                <a:solidFill>
                  <a:srgbClr val="272525"/>
                </a:solidFill>
                <a:latin typeface="Arial" panose="020B0604020202020204" pitchFamily="34" charset="0"/>
                <a:ea typeface="Gelasio" pitchFamily="34" charset="-122"/>
                <a:cs typeface="Arial" panose="020B0604020202020204" pitchFamily="34" charset="0"/>
              </a:rPr>
              <a:t>1</a:t>
            </a:r>
            <a:endParaRPr lang="en-US" sz="1656" dirty="0">
              <a:latin typeface="Arial" panose="020B0604020202020204" pitchFamily="34" charset="0"/>
              <a:cs typeface="Arial" panose="020B0604020202020204" pitchFamily="34" charset="0"/>
            </a:endParaRPr>
          </a:p>
        </p:txBody>
      </p:sp>
      <p:sp>
        <p:nvSpPr>
          <p:cNvPr id="18" name="Text 10">
            <a:extLst>
              <a:ext uri="{FF2B5EF4-FFF2-40B4-BE49-F238E27FC236}">
                <a16:creationId xmlns:a16="http://schemas.microsoft.com/office/drawing/2014/main" id="{2631463B-C969-76E2-A866-93AACF736868}"/>
              </a:ext>
            </a:extLst>
          </p:cNvPr>
          <p:cNvSpPr/>
          <p:nvPr/>
        </p:nvSpPr>
        <p:spPr>
          <a:xfrm>
            <a:off x="4465663" y="2142182"/>
            <a:ext cx="212601" cy="265807"/>
          </a:xfrm>
          <a:prstGeom prst="rect">
            <a:avLst/>
          </a:prstGeom>
          <a:noFill/>
          <a:ln/>
        </p:spPr>
        <p:txBody>
          <a:bodyPr wrap="none" lIns="0" tIns="0" rIns="0" bIns="0" rtlCol="0" anchor="t"/>
          <a:lstStyle/>
          <a:p>
            <a:pPr>
              <a:lnSpc>
                <a:spcPts val="1656"/>
              </a:lnSpc>
            </a:pPr>
            <a:r>
              <a:rPr lang="en-US" sz="1656" dirty="0">
                <a:solidFill>
                  <a:srgbClr val="272525"/>
                </a:solidFill>
                <a:latin typeface="Arial" panose="020B0604020202020204" pitchFamily="34" charset="0"/>
                <a:ea typeface="Gelasio" pitchFamily="34" charset="-122"/>
                <a:cs typeface="Arial" panose="020B0604020202020204" pitchFamily="34" charset="0"/>
              </a:rPr>
              <a:t>2</a:t>
            </a:r>
            <a:endParaRPr lang="en-US" sz="1656" dirty="0">
              <a:latin typeface="Arial" panose="020B0604020202020204" pitchFamily="34" charset="0"/>
              <a:cs typeface="Arial" panose="020B0604020202020204" pitchFamily="34" charset="0"/>
            </a:endParaRPr>
          </a:p>
        </p:txBody>
      </p:sp>
      <p:sp>
        <p:nvSpPr>
          <p:cNvPr id="21" name="Content Placeholder 1">
            <a:extLst>
              <a:ext uri="{FF2B5EF4-FFF2-40B4-BE49-F238E27FC236}">
                <a16:creationId xmlns:a16="http://schemas.microsoft.com/office/drawing/2014/main" id="{09DDD50C-E1D0-838A-97AE-72CE0F659E4C}"/>
              </a:ext>
            </a:extLst>
          </p:cNvPr>
          <p:cNvSpPr txBox="1">
            <a:spLocks/>
          </p:cNvSpPr>
          <p:nvPr/>
        </p:nvSpPr>
        <p:spPr bwMode="auto">
          <a:xfrm>
            <a:off x="563935" y="1335697"/>
            <a:ext cx="8229600" cy="656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1800"/>
              </a:spcBef>
              <a:buNone/>
            </a:pPr>
            <a:r>
              <a:rPr lang="en-US" sz="1400" dirty="0">
                <a:solidFill>
                  <a:srgbClr val="272525"/>
                </a:solidFill>
                <a:ea typeface="Lato" pitchFamily="34" charset="-122"/>
              </a:rPr>
              <a:t>The legislative changes grant multi-employer negotiated cost plans (i.e., CBMEPs) the legal permission to convert their entire plan, both past and future service, into a single target benefit structure:</a:t>
            </a:r>
            <a:endParaRPr lang="en-US" sz="1400" dirty="0"/>
          </a:p>
          <a:p>
            <a:pPr marL="0" indent="0">
              <a:spcBef>
                <a:spcPts val="1800"/>
              </a:spcBef>
              <a:buNone/>
            </a:pPr>
            <a:endParaRPr lang="en-US" sz="1300" dirty="0"/>
          </a:p>
        </p:txBody>
      </p:sp>
    </p:spTree>
    <p:extLst>
      <p:ext uri="{BB962C8B-B14F-4D97-AF65-F5344CB8AC3E}">
        <p14:creationId xmlns:p14="http://schemas.microsoft.com/office/powerpoint/2010/main" val="3526107661"/>
      </p:ext>
    </p:extLst>
  </p:cSld>
  <p:clrMapOvr>
    <a:masterClrMapping/>
  </p:clrMapOvr>
</p:sld>
</file>

<file path=ppt/theme/theme1.xml><?xml version="1.0" encoding="utf-8"?>
<a:theme xmlns:a="http://schemas.openxmlformats.org/drawingml/2006/main" name="Body slides">
  <a:themeElements>
    <a:clrScheme name="Sky basic">
      <a:dk1>
        <a:srgbClr val="36424A"/>
      </a:dk1>
      <a:lt1>
        <a:sysClr val="window" lastClr="FFFFFF"/>
      </a:lt1>
      <a:dk2>
        <a:srgbClr val="6A737B"/>
      </a:dk2>
      <a:lt2>
        <a:srgbClr val="D1D4D3"/>
      </a:lt2>
      <a:accent1>
        <a:srgbClr val="005072"/>
      </a:accent1>
      <a:accent2>
        <a:srgbClr val="0081AB"/>
      </a:accent2>
      <a:accent3>
        <a:srgbClr val="00AAD2"/>
      </a:accent3>
      <a:accent4>
        <a:srgbClr val="5FCEEA"/>
      </a:accent4>
      <a:accent5>
        <a:srgbClr val="A6E1EF"/>
      </a:accent5>
      <a:accent6>
        <a:srgbClr val="CCEEF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ody slides">
  <a:themeElements>
    <a:clrScheme name="GoA option 1">
      <a:dk1>
        <a:srgbClr val="002C4E"/>
      </a:dk1>
      <a:lt1>
        <a:srgbClr val="FFFFFF"/>
      </a:lt1>
      <a:dk2>
        <a:srgbClr val="0077CD"/>
      </a:dk2>
      <a:lt2>
        <a:srgbClr val="FFFFFF"/>
      </a:lt2>
      <a:accent1>
        <a:srgbClr val="00B6ED"/>
      </a:accent1>
      <a:accent2>
        <a:srgbClr val="0077CD"/>
      </a:accent2>
      <a:accent3>
        <a:srgbClr val="9AD7F9"/>
      </a:accent3>
      <a:accent4>
        <a:srgbClr val="002060"/>
      </a:accent4>
      <a:accent5>
        <a:srgbClr val="9E2B33"/>
      </a:accent5>
      <a:accent6>
        <a:srgbClr val="D0D1DB"/>
      </a:accent6>
      <a:hlink>
        <a:srgbClr val="730067"/>
      </a:hlink>
      <a:folHlink>
        <a:srgbClr val="3D0F5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oA Sky template.pptx" id="{E830162B-E10C-4E71-8930-D0A02E7338FB}" vid="{E3FE09C9-CEEF-4854-A529-705393EB19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abf2ea38-542c-4b75-bd7d-582ec36a519f}" enabled="1" method="Standard" siteId="{2bb51c06-af9b-42c5-8bf5-3c3b7b10850b}" contentBits="2" removed="0"/>
</clbl:labelList>
</file>

<file path=docProps/app.xml><?xml version="1.0" encoding="utf-8"?>
<Properties xmlns="http://schemas.openxmlformats.org/officeDocument/2006/extended-properties" xmlns:vt="http://schemas.openxmlformats.org/officeDocument/2006/docPropsVTypes">
  <Template>Government of Alberta PowerPoint Template - 2017</Template>
  <TotalTime>51955</TotalTime>
  <Words>1249</Words>
  <Application>Microsoft Office PowerPoint</Application>
  <PresentationFormat>On-screen Show (16:9)</PresentationFormat>
  <Paragraphs>135</Paragraphs>
  <Slides>13</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Lato</vt:lpstr>
      <vt:lpstr>Wingdings</vt:lpstr>
      <vt:lpstr>Body slides</vt:lpstr>
      <vt:lpstr>1_Body slides</vt:lpstr>
      <vt:lpstr>Multi-Employer Benefit Plan Council of Canada Annual General Meeting</vt:lpstr>
      <vt:lpstr>Employment Pensions</vt:lpstr>
      <vt:lpstr>Employment Pensions: Branch Mandate</vt:lpstr>
      <vt:lpstr>Alberta Pension Profile – December 31, 2024</vt:lpstr>
      <vt:lpstr>Alberta Pension Landscape – Funding Levels</vt:lpstr>
      <vt:lpstr>Legislative Changes</vt:lpstr>
      <vt:lpstr>Retroactive Conversion of Pension Plans from Defined Benefit to Target Benefit</vt:lpstr>
      <vt:lpstr>Bill 17</vt:lpstr>
      <vt:lpstr>Retroactive Conversion of Pension Plans from DB to TB  </vt:lpstr>
      <vt:lpstr>Eligibility: Reintroducing Hours-Based Participation</vt:lpstr>
      <vt:lpstr>Regulatory Updates</vt:lpstr>
      <vt:lpstr>Regulatory Updates</vt:lpstr>
      <vt:lpstr>Questions?</vt:lpstr>
    </vt:vector>
  </TitlesOfParts>
  <Company>GOA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Ian Giles</dc:creator>
  <cp:lastModifiedBy>Deborah Thompson</cp:lastModifiedBy>
  <cp:revision>438</cp:revision>
  <cp:lastPrinted>2018-05-15T16:28:16Z</cp:lastPrinted>
  <dcterms:created xsi:type="dcterms:W3CDTF">2017-11-22T23:36:19Z</dcterms:created>
  <dcterms:modified xsi:type="dcterms:W3CDTF">2026-05-11T11:38:50Z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bf2ea38-542c-4b75-bd7d-582ec36a519f_Enabled">
    <vt:lpwstr>true</vt:lpwstr>
  </property>
  <property fmtid="{D5CDD505-2E9C-101B-9397-08002B2CF9AE}" pid="3" name="MSIP_Label_abf2ea38-542c-4b75-bd7d-582ec36a519f_SetDate">
    <vt:lpwstr>2022-05-30T15:14:39Z</vt:lpwstr>
  </property>
  <property fmtid="{D5CDD505-2E9C-101B-9397-08002B2CF9AE}" pid="4" name="MSIP_Label_abf2ea38-542c-4b75-bd7d-582ec36a519f_Method">
    <vt:lpwstr>Standard</vt:lpwstr>
  </property>
  <property fmtid="{D5CDD505-2E9C-101B-9397-08002B2CF9AE}" pid="5" name="MSIP_Label_abf2ea38-542c-4b75-bd7d-582ec36a519f_Name">
    <vt:lpwstr>Protected A</vt:lpwstr>
  </property>
  <property fmtid="{D5CDD505-2E9C-101B-9397-08002B2CF9AE}" pid="6" name="MSIP_Label_abf2ea38-542c-4b75-bd7d-582ec36a519f_SiteId">
    <vt:lpwstr>2bb51c06-af9b-42c5-8bf5-3c3b7b10850b</vt:lpwstr>
  </property>
  <property fmtid="{D5CDD505-2E9C-101B-9397-08002B2CF9AE}" pid="7" name="MSIP_Label_abf2ea38-542c-4b75-bd7d-582ec36a519f_ActionId">
    <vt:lpwstr>94402e5b-b1d6-4115-bb6d-e31ecb80266d</vt:lpwstr>
  </property>
  <property fmtid="{D5CDD505-2E9C-101B-9397-08002B2CF9AE}" pid="8" name="MSIP_Label_abf2ea38-542c-4b75-bd7d-582ec36a519f_ContentBits">
    <vt:lpwstr>2</vt:lpwstr>
  </property>
</Properties>
</file>